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3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4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5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71" r:id="rId3"/>
    <p:sldId id="341" r:id="rId4"/>
    <p:sldId id="354" r:id="rId5"/>
    <p:sldId id="264" r:id="rId6"/>
    <p:sldId id="317" r:id="rId7"/>
    <p:sldId id="282" r:id="rId8"/>
    <p:sldId id="342" r:id="rId9"/>
    <p:sldId id="318" r:id="rId10"/>
    <p:sldId id="319" r:id="rId11"/>
    <p:sldId id="343" r:id="rId12"/>
    <p:sldId id="267" r:id="rId13"/>
    <p:sldId id="284" r:id="rId14"/>
    <p:sldId id="285" r:id="rId15"/>
    <p:sldId id="262" r:id="rId16"/>
    <p:sldId id="345" r:id="rId17"/>
    <p:sldId id="300" r:id="rId18"/>
    <p:sldId id="303" r:id="rId19"/>
    <p:sldId id="304" r:id="rId20"/>
    <p:sldId id="347" r:id="rId21"/>
    <p:sldId id="348" r:id="rId22"/>
    <p:sldId id="349" r:id="rId23"/>
    <p:sldId id="312" r:id="rId24"/>
    <p:sldId id="352" r:id="rId25"/>
    <p:sldId id="293" r:id="rId26"/>
    <p:sldId id="326" r:id="rId27"/>
    <p:sldId id="295" r:id="rId28"/>
    <p:sldId id="353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97080" initials="9" lastIdx="27" clrIdx="3"/>
  <p:cmAuthor id="1" name="幸全" initials="幸全" lastIdx="1" clrIdx="0"/>
  <p:cmAuthor id="8" name="besokuse" initials="b" lastIdx="19" clrIdx="4"/>
  <p:cmAuthor id="2" name="1203496993@qq.com" initials="1" lastIdx="1" clrIdx="1"/>
  <p:cmAuthor id="9" name="赵鑫莹" initials="赵鑫莹" lastIdx="16" clrIdx="5"/>
  <p:cmAuthor id="3" name="W XY" initials="WX" lastIdx="2" clrIdx="2"/>
  <p:cmAuthor id="10" name="顾锋 陆" initials="顾陆" lastIdx="1" clrIdx="6"/>
  <p:cmAuthor id="4" name="黄学丽" initials="黄学丽" lastIdx="2" clrIdx="0"/>
  <p:cmAuthor id="11" name="8237476691" initials="8" lastIdx="1" clrIdx="7"/>
  <p:cmAuthor id="5" name="tonc" initials="t" lastIdx="1" clrIdx="1"/>
  <p:cmAuthor id="6" name="admin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189"/>
    <a:srgbClr val="0F4D07"/>
    <a:srgbClr val="EAB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4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91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92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93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8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8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68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8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8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5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5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5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3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3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631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1048632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33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0487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51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0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4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4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3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3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3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4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4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3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3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4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4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2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72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17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22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7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6616" y="4722257"/>
            <a:ext cx="7035384" cy="227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5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5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5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6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6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6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6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6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6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7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7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7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7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58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7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79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8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8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8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6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4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4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4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95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9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1979E-BE78-4DD7-9146-48726BDF8A8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104869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9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.xml"/><Relationship Id="rId7" Type="http://schemas.openxmlformats.org/officeDocument/2006/relationships/image" Target="../media/image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26" Type="http://schemas.openxmlformats.org/officeDocument/2006/relationships/tags" Target="../tags/tag192.xml"/><Relationship Id="rId39" Type="http://schemas.openxmlformats.org/officeDocument/2006/relationships/tags" Target="../tags/tag205.xml"/><Relationship Id="rId21" Type="http://schemas.openxmlformats.org/officeDocument/2006/relationships/tags" Target="../tags/tag187.xml"/><Relationship Id="rId34" Type="http://schemas.openxmlformats.org/officeDocument/2006/relationships/tags" Target="../tags/tag200.xml"/><Relationship Id="rId42" Type="http://schemas.openxmlformats.org/officeDocument/2006/relationships/tags" Target="../tags/tag208.xml"/><Relationship Id="rId7" Type="http://schemas.openxmlformats.org/officeDocument/2006/relationships/tags" Target="../tags/tag173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9" Type="http://schemas.openxmlformats.org/officeDocument/2006/relationships/tags" Target="../tags/tag195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24" Type="http://schemas.openxmlformats.org/officeDocument/2006/relationships/tags" Target="../tags/tag190.xml"/><Relationship Id="rId32" Type="http://schemas.openxmlformats.org/officeDocument/2006/relationships/tags" Target="../tags/tag198.xml"/><Relationship Id="rId37" Type="http://schemas.openxmlformats.org/officeDocument/2006/relationships/tags" Target="../tags/tag203.xml"/><Relationship Id="rId40" Type="http://schemas.openxmlformats.org/officeDocument/2006/relationships/tags" Target="../tags/tag206.xml"/><Relationship Id="rId45" Type="http://schemas.openxmlformats.org/officeDocument/2006/relationships/image" Target="../media/image6.png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tags" Target="../tags/tag189.xml"/><Relationship Id="rId28" Type="http://schemas.openxmlformats.org/officeDocument/2006/relationships/tags" Target="../tags/tag194.xml"/><Relationship Id="rId36" Type="http://schemas.openxmlformats.org/officeDocument/2006/relationships/tags" Target="../tags/tag202.xml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31" Type="http://schemas.openxmlformats.org/officeDocument/2006/relationships/tags" Target="../tags/tag197.xml"/><Relationship Id="rId44" Type="http://schemas.openxmlformats.org/officeDocument/2006/relationships/image" Target="../media/image5.pn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tags" Target="../tags/tag188.xml"/><Relationship Id="rId27" Type="http://schemas.openxmlformats.org/officeDocument/2006/relationships/tags" Target="../tags/tag193.xml"/><Relationship Id="rId30" Type="http://schemas.openxmlformats.org/officeDocument/2006/relationships/tags" Target="../tags/tag196.xml"/><Relationship Id="rId35" Type="http://schemas.openxmlformats.org/officeDocument/2006/relationships/tags" Target="../tags/tag201.xml"/><Relationship Id="rId43" Type="http://schemas.openxmlformats.org/officeDocument/2006/relationships/slideLayout" Target="../slideLayouts/slideLayout7.xml"/><Relationship Id="rId8" Type="http://schemas.openxmlformats.org/officeDocument/2006/relationships/tags" Target="../tags/tag174.xml"/><Relationship Id="rId3" Type="http://schemas.openxmlformats.org/officeDocument/2006/relationships/tags" Target="../tags/tag169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tags" Target="../tags/tag191.xml"/><Relationship Id="rId33" Type="http://schemas.openxmlformats.org/officeDocument/2006/relationships/tags" Target="../tags/tag199.xml"/><Relationship Id="rId38" Type="http://schemas.openxmlformats.org/officeDocument/2006/relationships/tags" Target="../tags/tag204.xml"/><Relationship Id="rId46" Type="http://schemas.openxmlformats.org/officeDocument/2006/relationships/image" Target="../media/image7.png"/><Relationship Id="rId20" Type="http://schemas.openxmlformats.org/officeDocument/2006/relationships/tags" Target="../tags/tag186.xml"/><Relationship Id="rId41" Type="http://schemas.openxmlformats.org/officeDocument/2006/relationships/tags" Target="../tags/tag2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29.xml"/><Relationship Id="rId18" Type="http://schemas.openxmlformats.org/officeDocument/2006/relationships/tags" Target="../tags/tag234.xml"/><Relationship Id="rId26" Type="http://schemas.openxmlformats.org/officeDocument/2006/relationships/tags" Target="../tags/tag242.xml"/><Relationship Id="rId39" Type="http://schemas.openxmlformats.org/officeDocument/2006/relationships/tags" Target="../tags/tag255.xml"/><Relationship Id="rId21" Type="http://schemas.openxmlformats.org/officeDocument/2006/relationships/tags" Target="../tags/tag237.xml"/><Relationship Id="rId34" Type="http://schemas.openxmlformats.org/officeDocument/2006/relationships/tags" Target="../tags/tag250.xml"/><Relationship Id="rId42" Type="http://schemas.openxmlformats.org/officeDocument/2006/relationships/tags" Target="../tags/tag258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6" Type="http://schemas.openxmlformats.org/officeDocument/2006/relationships/tags" Target="../tags/tag232.xml"/><Relationship Id="rId29" Type="http://schemas.openxmlformats.org/officeDocument/2006/relationships/tags" Target="../tags/tag245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tags" Target="../tags/tag240.xml"/><Relationship Id="rId32" Type="http://schemas.openxmlformats.org/officeDocument/2006/relationships/tags" Target="../tags/tag248.xml"/><Relationship Id="rId37" Type="http://schemas.openxmlformats.org/officeDocument/2006/relationships/tags" Target="../tags/tag253.xml"/><Relationship Id="rId40" Type="http://schemas.openxmlformats.org/officeDocument/2006/relationships/tags" Target="../tags/tag256.xml"/><Relationship Id="rId45" Type="http://schemas.openxmlformats.org/officeDocument/2006/relationships/image" Target="../media/image6.png"/><Relationship Id="rId5" Type="http://schemas.openxmlformats.org/officeDocument/2006/relationships/tags" Target="../tags/tag221.xml"/><Relationship Id="rId15" Type="http://schemas.openxmlformats.org/officeDocument/2006/relationships/tags" Target="../tags/tag231.xml"/><Relationship Id="rId23" Type="http://schemas.openxmlformats.org/officeDocument/2006/relationships/tags" Target="../tags/tag239.xml"/><Relationship Id="rId28" Type="http://schemas.openxmlformats.org/officeDocument/2006/relationships/tags" Target="../tags/tag244.xml"/><Relationship Id="rId36" Type="http://schemas.openxmlformats.org/officeDocument/2006/relationships/tags" Target="../tags/tag252.xml"/><Relationship Id="rId10" Type="http://schemas.openxmlformats.org/officeDocument/2006/relationships/tags" Target="../tags/tag226.xml"/><Relationship Id="rId19" Type="http://schemas.openxmlformats.org/officeDocument/2006/relationships/tags" Target="../tags/tag235.xml"/><Relationship Id="rId31" Type="http://schemas.openxmlformats.org/officeDocument/2006/relationships/tags" Target="../tags/tag247.xml"/><Relationship Id="rId44" Type="http://schemas.openxmlformats.org/officeDocument/2006/relationships/image" Target="../media/image5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tags" Target="../tags/tag238.xml"/><Relationship Id="rId27" Type="http://schemas.openxmlformats.org/officeDocument/2006/relationships/tags" Target="../tags/tag243.xml"/><Relationship Id="rId30" Type="http://schemas.openxmlformats.org/officeDocument/2006/relationships/tags" Target="../tags/tag246.xml"/><Relationship Id="rId35" Type="http://schemas.openxmlformats.org/officeDocument/2006/relationships/tags" Target="../tags/tag251.xml"/><Relationship Id="rId43" Type="http://schemas.openxmlformats.org/officeDocument/2006/relationships/slideLayout" Target="../slideLayouts/slideLayout7.xml"/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12" Type="http://schemas.openxmlformats.org/officeDocument/2006/relationships/tags" Target="../tags/tag228.xml"/><Relationship Id="rId17" Type="http://schemas.openxmlformats.org/officeDocument/2006/relationships/tags" Target="../tags/tag233.xml"/><Relationship Id="rId25" Type="http://schemas.openxmlformats.org/officeDocument/2006/relationships/tags" Target="../tags/tag241.xml"/><Relationship Id="rId33" Type="http://schemas.openxmlformats.org/officeDocument/2006/relationships/tags" Target="../tags/tag249.xml"/><Relationship Id="rId38" Type="http://schemas.openxmlformats.org/officeDocument/2006/relationships/tags" Target="../tags/tag254.xml"/><Relationship Id="rId46" Type="http://schemas.openxmlformats.org/officeDocument/2006/relationships/image" Target="../media/image7.png"/><Relationship Id="rId20" Type="http://schemas.openxmlformats.org/officeDocument/2006/relationships/tags" Target="../tags/tag236.xml"/><Relationship Id="rId41" Type="http://schemas.openxmlformats.org/officeDocument/2006/relationships/tags" Target="../tags/tag2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9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274.xml"/><Relationship Id="rId18" Type="http://schemas.openxmlformats.org/officeDocument/2006/relationships/tags" Target="../tags/tag279.xml"/><Relationship Id="rId26" Type="http://schemas.openxmlformats.org/officeDocument/2006/relationships/tags" Target="../tags/tag287.xml"/><Relationship Id="rId39" Type="http://schemas.openxmlformats.org/officeDocument/2006/relationships/tags" Target="../tags/tag300.xml"/><Relationship Id="rId21" Type="http://schemas.openxmlformats.org/officeDocument/2006/relationships/tags" Target="../tags/tag282.xml"/><Relationship Id="rId34" Type="http://schemas.openxmlformats.org/officeDocument/2006/relationships/tags" Target="../tags/tag295.xml"/><Relationship Id="rId42" Type="http://schemas.openxmlformats.org/officeDocument/2006/relationships/tags" Target="../tags/tag303.xml"/><Relationship Id="rId7" Type="http://schemas.openxmlformats.org/officeDocument/2006/relationships/tags" Target="../tags/tag268.xml"/><Relationship Id="rId2" Type="http://schemas.openxmlformats.org/officeDocument/2006/relationships/tags" Target="../tags/tag263.xml"/><Relationship Id="rId16" Type="http://schemas.openxmlformats.org/officeDocument/2006/relationships/tags" Target="../tags/tag277.xml"/><Relationship Id="rId29" Type="http://schemas.openxmlformats.org/officeDocument/2006/relationships/tags" Target="../tags/tag290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tags" Target="../tags/tag272.xml"/><Relationship Id="rId24" Type="http://schemas.openxmlformats.org/officeDocument/2006/relationships/tags" Target="../tags/tag285.xml"/><Relationship Id="rId32" Type="http://schemas.openxmlformats.org/officeDocument/2006/relationships/tags" Target="../tags/tag293.xml"/><Relationship Id="rId37" Type="http://schemas.openxmlformats.org/officeDocument/2006/relationships/tags" Target="../tags/tag298.xml"/><Relationship Id="rId40" Type="http://schemas.openxmlformats.org/officeDocument/2006/relationships/tags" Target="../tags/tag301.xml"/><Relationship Id="rId45" Type="http://schemas.openxmlformats.org/officeDocument/2006/relationships/image" Target="../media/image6.png"/><Relationship Id="rId5" Type="http://schemas.openxmlformats.org/officeDocument/2006/relationships/tags" Target="../tags/tag266.xml"/><Relationship Id="rId15" Type="http://schemas.openxmlformats.org/officeDocument/2006/relationships/tags" Target="../tags/tag276.xml"/><Relationship Id="rId23" Type="http://schemas.openxmlformats.org/officeDocument/2006/relationships/tags" Target="../tags/tag284.xml"/><Relationship Id="rId28" Type="http://schemas.openxmlformats.org/officeDocument/2006/relationships/tags" Target="../tags/tag289.xml"/><Relationship Id="rId36" Type="http://schemas.openxmlformats.org/officeDocument/2006/relationships/tags" Target="../tags/tag297.xml"/><Relationship Id="rId10" Type="http://schemas.openxmlformats.org/officeDocument/2006/relationships/tags" Target="../tags/tag271.xml"/><Relationship Id="rId19" Type="http://schemas.openxmlformats.org/officeDocument/2006/relationships/tags" Target="../tags/tag280.xml"/><Relationship Id="rId31" Type="http://schemas.openxmlformats.org/officeDocument/2006/relationships/tags" Target="../tags/tag292.xml"/><Relationship Id="rId44" Type="http://schemas.openxmlformats.org/officeDocument/2006/relationships/image" Target="../media/image5.png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tags" Target="../tags/tag275.xml"/><Relationship Id="rId22" Type="http://schemas.openxmlformats.org/officeDocument/2006/relationships/tags" Target="../tags/tag283.xml"/><Relationship Id="rId27" Type="http://schemas.openxmlformats.org/officeDocument/2006/relationships/tags" Target="../tags/tag288.xml"/><Relationship Id="rId30" Type="http://schemas.openxmlformats.org/officeDocument/2006/relationships/tags" Target="../tags/tag291.xml"/><Relationship Id="rId35" Type="http://schemas.openxmlformats.org/officeDocument/2006/relationships/tags" Target="../tags/tag296.xml"/><Relationship Id="rId43" Type="http://schemas.openxmlformats.org/officeDocument/2006/relationships/slideLayout" Target="../slideLayouts/slideLayout7.xml"/><Relationship Id="rId8" Type="http://schemas.openxmlformats.org/officeDocument/2006/relationships/tags" Target="../tags/tag269.xml"/><Relationship Id="rId3" Type="http://schemas.openxmlformats.org/officeDocument/2006/relationships/tags" Target="../tags/tag264.xml"/><Relationship Id="rId12" Type="http://schemas.openxmlformats.org/officeDocument/2006/relationships/tags" Target="../tags/tag273.xml"/><Relationship Id="rId17" Type="http://schemas.openxmlformats.org/officeDocument/2006/relationships/tags" Target="../tags/tag278.xml"/><Relationship Id="rId25" Type="http://schemas.openxmlformats.org/officeDocument/2006/relationships/tags" Target="../tags/tag286.xml"/><Relationship Id="rId33" Type="http://schemas.openxmlformats.org/officeDocument/2006/relationships/tags" Target="../tags/tag294.xml"/><Relationship Id="rId38" Type="http://schemas.openxmlformats.org/officeDocument/2006/relationships/tags" Target="../tags/tag299.xml"/><Relationship Id="rId46" Type="http://schemas.openxmlformats.org/officeDocument/2006/relationships/image" Target="../media/image7.png"/><Relationship Id="rId20" Type="http://schemas.openxmlformats.org/officeDocument/2006/relationships/tags" Target="../tags/tag281.xml"/><Relationship Id="rId41" Type="http://schemas.openxmlformats.org/officeDocument/2006/relationships/tags" Target="../tags/tag30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tags" Target="../tags/tag49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42" Type="http://schemas.openxmlformats.org/officeDocument/2006/relationships/tags" Target="../tags/tag52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tags" Target="../tags/tag50.xml"/><Relationship Id="rId45" Type="http://schemas.openxmlformats.org/officeDocument/2006/relationships/image" Target="../media/image6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44" Type="http://schemas.openxmlformats.org/officeDocument/2006/relationships/image" Target="../media/image5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43" Type="http://schemas.openxmlformats.org/officeDocument/2006/relationships/slideLayout" Target="../slideLayouts/slideLayout7.xml"/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46" Type="http://schemas.openxmlformats.org/officeDocument/2006/relationships/image" Target="../media/image7.png"/><Relationship Id="rId20" Type="http://schemas.openxmlformats.org/officeDocument/2006/relationships/tags" Target="../tags/tag30.xml"/><Relationship Id="rId41" Type="http://schemas.openxmlformats.org/officeDocument/2006/relationships/tags" Target="../tags/tag5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306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image" Target="../media/image31.png"/><Relationship Id="rId5" Type="http://schemas.openxmlformats.org/officeDocument/2006/relationships/tags" Target="../tags/tag308.xml"/><Relationship Id="rId10" Type="http://schemas.openxmlformats.org/officeDocument/2006/relationships/image" Target="../media/image30.jpeg"/><Relationship Id="rId4" Type="http://schemas.openxmlformats.org/officeDocument/2006/relationships/tags" Target="../tags/tag307.xm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tags" Target="../tags/tag312.xml"/><Relationship Id="rId7" Type="http://schemas.openxmlformats.org/officeDocument/2006/relationships/image" Target="../media/image29.pn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13.xml"/><Relationship Id="rId9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327.xml"/><Relationship Id="rId18" Type="http://schemas.openxmlformats.org/officeDocument/2006/relationships/tags" Target="../tags/tag332.xml"/><Relationship Id="rId26" Type="http://schemas.openxmlformats.org/officeDocument/2006/relationships/tags" Target="../tags/tag340.xml"/><Relationship Id="rId39" Type="http://schemas.openxmlformats.org/officeDocument/2006/relationships/tags" Target="../tags/tag353.xml"/><Relationship Id="rId21" Type="http://schemas.openxmlformats.org/officeDocument/2006/relationships/tags" Target="../tags/tag335.xml"/><Relationship Id="rId34" Type="http://schemas.openxmlformats.org/officeDocument/2006/relationships/tags" Target="../tags/tag348.xml"/><Relationship Id="rId42" Type="http://schemas.openxmlformats.org/officeDocument/2006/relationships/tags" Target="../tags/tag356.xml"/><Relationship Id="rId7" Type="http://schemas.openxmlformats.org/officeDocument/2006/relationships/tags" Target="../tags/tag321.xml"/><Relationship Id="rId2" Type="http://schemas.openxmlformats.org/officeDocument/2006/relationships/tags" Target="../tags/tag316.xml"/><Relationship Id="rId16" Type="http://schemas.openxmlformats.org/officeDocument/2006/relationships/tags" Target="../tags/tag330.xml"/><Relationship Id="rId29" Type="http://schemas.openxmlformats.org/officeDocument/2006/relationships/tags" Target="../tags/tag343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tags" Target="../tags/tag325.xml"/><Relationship Id="rId24" Type="http://schemas.openxmlformats.org/officeDocument/2006/relationships/tags" Target="../tags/tag338.xml"/><Relationship Id="rId32" Type="http://schemas.openxmlformats.org/officeDocument/2006/relationships/tags" Target="../tags/tag346.xml"/><Relationship Id="rId37" Type="http://schemas.openxmlformats.org/officeDocument/2006/relationships/tags" Target="../tags/tag351.xml"/><Relationship Id="rId40" Type="http://schemas.openxmlformats.org/officeDocument/2006/relationships/tags" Target="../tags/tag354.xml"/><Relationship Id="rId45" Type="http://schemas.openxmlformats.org/officeDocument/2006/relationships/image" Target="../media/image6.png"/><Relationship Id="rId5" Type="http://schemas.openxmlformats.org/officeDocument/2006/relationships/tags" Target="../tags/tag319.xml"/><Relationship Id="rId15" Type="http://schemas.openxmlformats.org/officeDocument/2006/relationships/tags" Target="../tags/tag329.xml"/><Relationship Id="rId23" Type="http://schemas.openxmlformats.org/officeDocument/2006/relationships/tags" Target="../tags/tag337.xml"/><Relationship Id="rId28" Type="http://schemas.openxmlformats.org/officeDocument/2006/relationships/tags" Target="../tags/tag342.xml"/><Relationship Id="rId36" Type="http://schemas.openxmlformats.org/officeDocument/2006/relationships/tags" Target="../tags/tag350.xml"/><Relationship Id="rId10" Type="http://schemas.openxmlformats.org/officeDocument/2006/relationships/tags" Target="../tags/tag324.xml"/><Relationship Id="rId19" Type="http://schemas.openxmlformats.org/officeDocument/2006/relationships/tags" Target="../tags/tag333.xml"/><Relationship Id="rId31" Type="http://schemas.openxmlformats.org/officeDocument/2006/relationships/tags" Target="../tags/tag345.xml"/><Relationship Id="rId44" Type="http://schemas.openxmlformats.org/officeDocument/2006/relationships/image" Target="../media/image5.png"/><Relationship Id="rId4" Type="http://schemas.openxmlformats.org/officeDocument/2006/relationships/tags" Target="../tags/tag318.xml"/><Relationship Id="rId9" Type="http://schemas.openxmlformats.org/officeDocument/2006/relationships/tags" Target="../tags/tag323.xml"/><Relationship Id="rId14" Type="http://schemas.openxmlformats.org/officeDocument/2006/relationships/tags" Target="../tags/tag328.xml"/><Relationship Id="rId22" Type="http://schemas.openxmlformats.org/officeDocument/2006/relationships/tags" Target="../tags/tag336.xml"/><Relationship Id="rId27" Type="http://schemas.openxmlformats.org/officeDocument/2006/relationships/tags" Target="../tags/tag341.xml"/><Relationship Id="rId30" Type="http://schemas.openxmlformats.org/officeDocument/2006/relationships/tags" Target="../tags/tag344.xml"/><Relationship Id="rId35" Type="http://schemas.openxmlformats.org/officeDocument/2006/relationships/tags" Target="../tags/tag349.xml"/><Relationship Id="rId43" Type="http://schemas.openxmlformats.org/officeDocument/2006/relationships/slideLayout" Target="../slideLayouts/slideLayout7.xml"/><Relationship Id="rId8" Type="http://schemas.openxmlformats.org/officeDocument/2006/relationships/tags" Target="../tags/tag322.xml"/><Relationship Id="rId3" Type="http://schemas.openxmlformats.org/officeDocument/2006/relationships/tags" Target="../tags/tag317.xml"/><Relationship Id="rId12" Type="http://schemas.openxmlformats.org/officeDocument/2006/relationships/tags" Target="../tags/tag326.xml"/><Relationship Id="rId17" Type="http://schemas.openxmlformats.org/officeDocument/2006/relationships/tags" Target="../tags/tag331.xml"/><Relationship Id="rId25" Type="http://schemas.openxmlformats.org/officeDocument/2006/relationships/tags" Target="../tags/tag339.xml"/><Relationship Id="rId33" Type="http://schemas.openxmlformats.org/officeDocument/2006/relationships/tags" Target="../tags/tag347.xml"/><Relationship Id="rId38" Type="http://schemas.openxmlformats.org/officeDocument/2006/relationships/tags" Target="../tags/tag352.xml"/><Relationship Id="rId46" Type="http://schemas.openxmlformats.org/officeDocument/2006/relationships/image" Target="../media/image7.png"/><Relationship Id="rId20" Type="http://schemas.openxmlformats.org/officeDocument/2006/relationships/tags" Target="../tags/tag334.xml"/><Relationship Id="rId41" Type="http://schemas.openxmlformats.org/officeDocument/2006/relationships/tags" Target="../tags/tag3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jpeg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65.xml"/><Relationship Id="rId7" Type="http://schemas.openxmlformats.org/officeDocument/2006/relationships/image" Target="../media/image3.jpeg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65.xml"/><Relationship Id="rId18" Type="http://schemas.openxmlformats.org/officeDocument/2006/relationships/tags" Target="../tags/tag70.xml"/><Relationship Id="rId26" Type="http://schemas.openxmlformats.org/officeDocument/2006/relationships/tags" Target="../tags/tag78.xml"/><Relationship Id="rId39" Type="http://schemas.openxmlformats.org/officeDocument/2006/relationships/tags" Target="../tags/tag91.xml"/><Relationship Id="rId21" Type="http://schemas.openxmlformats.org/officeDocument/2006/relationships/tags" Target="../tags/tag73.xml"/><Relationship Id="rId34" Type="http://schemas.openxmlformats.org/officeDocument/2006/relationships/tags" Target="../tags/tag86.xml"/><Relationship Id="rId42" Type="http://schemas.openxmlformats.org/officeDocument/2006/relationships/tags" Target="../tags/tag94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9" Type="http://schemas.openxmlformats.org/officeDocument/2006/relationships/tags" Target="../tags/tag81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tags" Target="../tags/tag76.xml"/><Relationship Id="rId32" Type="http://schemas.openxmlformats.org/officeDocument/2006/relationships/tags" Target="../tags/tag84.xml"/><Relationship Id="rId37" Type="http://schemas.openxmlformats.org/officeDocument/2006/relationships/tags" Target="../tags/tag89.xml"/><Relationship Id="rId40" Type="http://schemas.openxmlformats.org/officeDocument/2006/relationships/tags" Target="../tags/tag92.xml"/><Relationship Id="rId45" Type="http://schemas.openxmlformats.org/officeDocument/2006/relationships/image" Target="../media/image6.png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openxmlformats.org/officeDocument/2006/relationships/tags" Target="../tags/tag75.xml"/><Relationship Id="rId28" Type="http://schemas.openxmlformats.org/officeDocument/2006/relationships/tags" Target="../tags/tag80.xml"/><Relationship Id="rId36" Type="http://schemas.openxmlformats.org/officeDocument/2006/relationships/tags" Target="../tags/tag88.xml"/><Relationship Id="rId10" Type="http://schemas.openxmlformats.org/officeDocument/2006/relationships/tags" Target="../tags/tag62.xml"/><Relationship Id="rId19" Type="http://schemas.openxmlformats.org/officeDocument/2006/relationships/tags" Target="../tags/tag71.xml"/><Relationship Id="rId31" Type="http://schemas.openxmlformats.org/officeDocument/2006/relationships/tags" Target="../tags/tag83.xml"/><Relationship Id="rId44" Type="http://schemas.openxmlformats.org/officeDocument/2006/relationships/image" Target="../media/image5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tags" Target="../tags/tag74.xml"/><Relationship Id="rId27" Type="http://schemas.openxmlformats.org/officeDocument/2006/relationships/tags" Target="../tags/tag79.xml"/><Relationship Id="rId30" Type="http://schemas.openxmlformats.org/officeDocument/2006/relationships/tags" Target="../tags/tag82.xml"/><Relationship Id="rId35" Type="http://schemas.openxmlformats.org/officeDocument/2006/relationships/tags" Target="../tags/tag87.xml"/><Relationship Id="rId43" Type="http://schemas.openxmlformats.org/officeDocument/2006/relationships/slideLayout" Target="../slideLayouts/slideLayout7.xml"/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5" Type="http://schemas.openxmlformats.org/officeDocument/2006/relationships/tags" Target="../tags/tag77.xml"/><Relationship Id="rId33" Type="http://schemas.openxmlformats.org/officeDocument/2006/relationships/tags" Target="../tags/tag85.xml"/><Relationship Id="rId38" Type="http://schemas.openxmlformats.org/officeDocument/2006/relationships/tags" Target="../tags/tag90.xml"/><Relationship Id="rId46" Type="http://schemas.openxmlformats.org/officeDocument/2006/relationships/image" Target="../media/image7.png"/><Relationship Id="rId20" Type="http://schemas.openxmlformats.org/officeDocument/2006/relationships/tags" Target="../tags/tag72.xml"/><Relationship Id="rId41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8.png"/><Relationship Id="rId5" Type="http://schemas.openxmlformats.org/officeDocument/2006/relationships/tags" Target="../tags/tag99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98.xml"/><Relationship Id="rId9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26" Type="http://schemas.openxmlformats.org/officeDocument/2006/relationships/tags" Target="../tags/tag128.xml"/><Relationship Id="rId39" Type="http://schemas.openxmlformats.org/officeDocument/2006/relationships/tags" Target="../tags/tag141.xml"/><Relationship Id="rId21" Type="http://schemas.openxmlformats.org/officeDocument/2006/relationships/tags" Target="../tags/tag123.xml"/><Relationship Id="rId34" Type="http://schemas.openxmlformats.org/officeDocument/2006/relationships/tags" Target="../tags/tag136.xml"/><Relationship Id="rId42" Type="http://schemas.openxmlformats.org/officeDocument/2006/relationships/tags" Target="../tags/tag144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9" Type="http://schemas.openxmlformats.org/officeDocument/2006/relationships/tags" Target="../tags/tag131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24" Type="http://schemas.openxmlformats.org/officeDocument/2006/relationships/tags" Target="../tags/tag126.xml"/><Relationship Id="rId32" Type="http://schemas.openxmlformats.org/officeDocument/2006/relationships/tags" Target="../tags/tag134.xml"/><Relationship Id="rId37" Type="http://schemas.openxmlformats.org/officeDocument/2006/relationships/tags" Target="../tags/tag139.xml"/><Relationship Id="rId40" Type="http://schemas.openxmlformats.org/officeDocument/2006/relationships/tags" Target="../tags/tag142.xml"/><Relationship Id="rId45" Type="http://schemas.openxmlformats.org/officeDocument/2006/relationships/image" Target="../media/image6.png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36" Type="http://schemas.openxmlformats.org/officeDocument/2006/relationships/tags" Target="../tags/tag138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31" Type="http://schemas.openxmlformats.org/officeDocument/2006/relationships/tags" Target="../tags/tag133.xml"/><Relationship Id="rId44" Type="http://schemas.openxmlformats.org/officeDocument/2006/relationships/image" Target="../media/image5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Relationship Id="rId27" Type="http://schemas.openxmlformats.org/officeDocument/2006/relationships/tags" Target="../tags/tag129.xml"/><Relationship Id="rId30" Type="http://schemas.openxmlformats.org/officeDocument/2006/relationships/tags" Target="../tags/tag132.xml"/><Relationship Id="rId35" Type="http://schemas.openxmlformats.org/officeDocument/2006/relationships/tags" Target="../tags/tag137.xml"/><Relationship Id="rId43" Type="http://schemas.openxmlformats.org/officeDocument/2006/relationships/slideLayout" Target="../slideLayouts/slideLayout7.xml"/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tags" Target="../tags/tag127.xml"/><Relationship Id="rId33" Type="http://schemas.openxmlformats.org/officeDocument/2006/relationships/tags" Target="../tags/tag135.xml"/><Relationship Id="rId38" Type="http://schemas.openxmlformats.org/officeDocument/2006/relationships/tags" Target="../tags/tag140.xml"/><Relationship Id="rId46" Type="http://schemas.openxmlformats.org/officeDocument/2006/relationships/image" Target="../media/image7.png"/><Relationship Id="rId20" Type="http://schemas.openxmlformats.org/officeDocument/2006/relationships/tags" Target="../tags/tag122.xml"/><Relationship Id="rId41" Type="http://schemas.openxmlformats.org/officeDocument/2006/relationships/tags" Target="../tags/tag1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tags" Target="../tags/tag160.xml"/><Relationship Id="rId18" Type="http://schemas.openxmlformats.org/officeDocument/2006/relationships/image" Target="../media/image10.jpeg"/><Relationship Id="rId26" Type="http://schemas.openxmlformats.org/officeDocument/2006/relationships/image" Target="../media/image18.svg"/><Relationship Id="rId3" Type="http://schemas.openxmlformats.org/officeDocument/2006/relationships/tags" Target="../tags/tag150.xml"/><Relationship Id="rId21" Type="http://schemas.openxmlformats.org/officeDocument/2006/relationships/image" Target="../media/image13.png"/><Relationship Id="rId7" Type="http://schemas.openxmlformats.org/officeDocument/2006/relationships/tags" Target="../tags/tag154.xml"/><Relationship Id="rId12" Type="http://schemas.openxmlformats.org/officeDocument/2006/relationships/tags" Target="../tags/tag159.xml"/><Relationship Id="rId17" Type="http://schemas.openxmlformats.org/officeDocument/2006/relationships/notesSlide" Target="../notesSlides/notesSlide3.xml"/><Relationship Id="rId25" Type="http://schemas.openxmlformats.org/officeDocument/2006/relationships/image" Target="../media/image17.png"/><Relationship Id="rId2" Type="http://schemas.openxmlformats.org/officeDocument/2006/relationships/tags" Target="../tags/tag149.xml"/><Relationship Id="rId16" Type="http://schemas.openxmlformats.org/officeDocument/2006/relationships/slideLayout" Target="../slideLayouts/slideLayout6.xml"/><Relationship Id="rId20" Type="http://schemas.openxmlformats.org/officeDocument/2006/relationships/image" Target="../media/image12.svg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24" Type="http://schemas.openxmlformats.org/officeDocument/2006/relationships/image" Target="../media/image16.svg"/><Relationship Id="rId5" Type="http://schemas.openxmlformats.org/officeDocument/2006/relationships/tags" Target="../tags/tag152.xml"/><Relationship Id="rId15" Type="http://schemas.openxmlformats.org/officeDocument/2006/relationships/tags" Target="../tags/tag162.xml"/><Relationship Id="rId23" Type="http://schemas.openxmlformats.org/officeDocument/2006/relationships/image" Target="../media/image15.png"/><Relationship Id="rId10" Type="http://schemas.openxmlformats.org/officeDocument/2006/relationships/tags" Target="../tags/tag157.xml"/><Relationship Id="rId19" Type="http://schemas.openxmlformats.org/officeDocument/2006/relationships/image" Target="../media/image11.png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tags" Target="../tags/tag161.xml"/><Relationship Id="rId22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ttps://photo-static-api.fotomore.com/creative/vcg/400/new/VCG211177094101.jpg?uid=386&amp;timestamp=1733725124&amp;sign=8bdcb792bc1ff5ea0e2c7454f43865e2" descr="黑色背景下未煮去皮的土豆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795" y="-2368550"/>
            <a:ext cx="10474960" cy="11083925"/>
          </a:xfrm>
          <a:prstGeom prst="rect">
            <a:avLst/>
          </a:prstGeom>
        </p:spPr>
      </p:pic>
      <p:sp>
        <p:nvSpPr>
          <p:cNvPr id="4" name="流程图: 延期 3"/>
          <p:cNvSpPr/>
          <p:nvPr/>
        </p:nvSpPr>
        <p:spPr>
          <a:xfrm>
            <a:off x="0" y="0"/>
            <a:ext cx="9896475" cy="6858000"/>
          </a:xfrm>
          <a:prstGeom prst="flowChartDelay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https://photo-static-api.fotomore.com/creative/vcg/veer/400/new/VCG41N516139455.jpg?uid=386&amp;timestamp=1733725124&amp;sign=8bdcb792bc1ff5ea0e2c7454f43865e2" descr="土豆"/>
          <p:cNvPicPr>
            <a:picLocks noChangeAspect="1"/>
          </p:cNvPicPr>
          <p:nvPr/>
        </p:nvPicPr>
        <p:blipFill>
          <a:blip r:embed="rId8"/>
          <a:srcRect t="23075"/>
          <a:stretch>
            <a:fillRect/>
          </a:stretch>
        </p:blipFill>
        <p:spPr>
          <a:xfrm rot="7620000">
            <a:off x="-3829050" y="-2142490"/>
            <a:ext cx="12459970" cy="10168890"/>
          </a:xfrm>
          <a:prstGeom prst="rect">
            <a:avLst/>
          </a:prstGeom>
        </p:spPr>
      </p:pic>
      <p:sp>
        <p:nvSpPr>
          <p:cNvPr id="5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43305" y="1323975"/>
            <a:ext cx="7214235" cy="2160270"/>
          </a:xfrm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zh-CN" altLang="en-US" sz="13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29997" dir="5400000" sy="-100000" algn="bl" rotWithShape="0"/>
                </a:effectLst>
                <a:latin typeface="凤箫声动鱼龙舞" panose="02010600010101010101" charset="-122"/>
                <a:ea typeface="凤箫声动鱼龙舞" panose="02010600010101010101" charset="-122"/>
                <a:sym typeface="汉仪铸字美心体简" panose="00020600040101010101" charset="-122"/>
              </a:rPr>
              <a:t>马铃薯</a:t>
            </a:r>
          </a:p>
        </p:txBody>
      </p:sp>
      <p:sp>
        <p:nvSpPr>
          <p:cNvPr id="8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31365" y="4163045"/>
            <a:ext cx="372398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B700">
                  <a:lumMod val="60000"/>
                  <a:lumOff val="40000"/>
                </a:srgbClr>
              </a:gs>
              <a:gs pos="100000">
                <a:srgbClr val="F0B700"/>
              </a:gs>
            </a:gsLst>
            <a:lin ang="4800000" scaled="0"/>
          </a:gradFill>
          <a:ln w="50800">
            <a:solidFill>
              <a:srgbClr val="F0B700">
                <a:lumMod val="20000"/>
                <a:lumOff val="80000"/>
                <a:alpha val="80000"/>
              </a:srgbClr>
            </a:solidFill>
          </a:ln>
          <a:effectLst>
            <a:outerShdw blurRad="101600" dist="101600" dir="5400000" algn="ctr" rotWithShape="0">
              <a:srgbClr val="EA8A42">
                <a:alpha val="19000"/>
              </a:srgbClr>
            </a:outerShdw>
          </a:effectLst>
        </p:spPr>
        <p:txBody>
          <a:bodyPr vert="horz" wrap="square" lIns="90000" tIns="46800" rIns="90000" bIns="46800" rtlCol="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0B700">
                    <a:lumMod val="50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9pPr>
          </a:lstStyle>
          <a:p>
            <a:r>
              <a:rPr lang="en-US" altLang="zh-CN" sz="2000" b="1" dirty="0" err="1">
                <a:solidFill>
                  <a:schemeClr val="tx1"/>
                </a:solidFill>
                <a:latin typeface="+mn-ea"/>
                <a:ea typeface="+mn-ea"/>
              </a:rPr>
              <a:t>汇报人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董自经</a:t>
            </a:r>
          </a:p>
        </p:txBody>
      </p:sp>
      <p:sp>
        <p:nvSpPr>
          <p:cNvPr id="9" name="署名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05435" y="5061585"/>
            <a:ext cx="7541260" cy="5397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B700">
                  <a:lumMod val="60000"/>
                  <a:lumOff val="40000"/>
                </a:srgbClr>
              </a:gs>
              <a:gs pos="100000">
                <a:srgbClr val="F0B700"/>
              </a:gs>
            </a:gsLst>
            <a:lin ang="4800000" scaled="0"/>
          </a:gradFill>
          <a:ln w="50800">
            <a:solidFill>
              <a:srgbClr val="F0B700">
                <a:lumMod val="20000"/>
                <a:lumOff val="80000"/>
                <a:alpha val="80000"/>
              </a:srgbClr>
            </a:solidFill>
          </a:ln>
          <a:effectLst>
            <a:outerShdw blurRad="101600" dist="101600" dir="5400000" algn="ctr" rotWithShape="0">
              <a:srgbClr val="EA8A42">
                <a:alpha val="19000"/>
              </a:srgbClr>
            </a:outerShdw>
          </a:effectLst>
        </p:spPr>
        <p:txBody>
          <a:bodyPr vert="horz" wrap="square" lIns="90000" tIns="46800" rIns="90000" bIns="46800" rtlCol="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0B700">
                    <a:lumMod val="50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小组成员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林雨桐 刘芯妤 谷盈 邱彤晖 袁若钰 严少峥 董自经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42260" y="6142355"/>
            <a:ext cx="2101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  <a:cs typeface="+mn-ea"/>
              </a:rPr>
              <a:t>2024.12.11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http://photo-static-api.fotomore.com/creative/vcg/veer/400/new/VCG41N623708514.jpg?uid=386&amp;timestamp=1733747953&amp;sign=bac9327a1530df8a80ec4c3b3ca215e5" descr="templates\picture_hover\&amp;pky290_sjzg_VCG41N623708514&amp;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-7811135" y="3949700"/>
            <a:ext cx="27410410" cy="9033510"/>
          </a:xfrm>
          <a:prstGeom prst="rect">
            <a:avLst/>
          </a:prstGeom>
        </p:spPr>
      </p:pic>
      <p:pic>
        <p:nvPicPr>
          <p:cNvPr id="28" name="https://photo-static-api.fotomore.com/creative/vcg/veer/400/new/VCG41N150863197.jpg?uid=386&amp;timestamp=1732265042&amp;sign=2d437e277243494c20802cf7f950f289" descr="篮子里装满了土豆和欧芹"/>
          <p:cNvPicPr>
            <a:picLocks noChangeAspect="1"/>
          </p:cNvPicPr>
          <p:nvPr/>
        </p:nvPicPr>
        <p:blipFill>
          <a:blip r:embed="rId45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63" name="圆角矩形 62"/>
          <p:cNvSpPr/>
          <p:nvPr>
            <p:custDataLst>
              <p:tags r:id="rId2"/>
            </p:custDataLst>
          </p:nvPr>
        </p:nvSpPr>
        <p:spPr>
          <a:xfrm rot="2700000">
            <a:off x="4064000" y="51625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4" name="圆角矩形 63"/>
          <p:cNvSpPr/>
          <p:nvPr>
            <p:custDataLst>
              <p:tags r:id="rId3"/>
            </p:custDataLst>
          </p:nvPr>
        </p:nvSpPr>
        <p:spPr>
          <a:xfrm rot="2700000">
            <a:off x="4093845" y="54673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0F4D07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5" name="圆角矩形 64"/>
          <p:cNvSpPr/>
          <p:nvPr>
            <p:custDataLst>
              <p:tags r:id="rId4"/>
            </p:custDataLst>
          </p:nvPr>
        </p:nvSpPr>
        <p:spPr>
          <a:xfrm rot="2700000">
            <a:off x="5126990" y="1440180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6" name="圆角矩形 65"/>
          <p:cNvSpPr/>
          <p:nvPr>
            <p:custDataLst>
              <p:tags r:id="rId5"/>
            </p:custDataLst>
          </p:nvPr>
        </p:nvSpPr>
        <p:spPr>
          <a:xfrm rot="2700000">
            <a:off x="5156835" y="1470025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6"/>
            </p:custDataLst>
          </p:nvPr>
        </p:nvCxnSpPr>
        <p:spPr>
          <a:xfrm>
            <a:off x="5280660" y="998855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>
            <p:custDataLst>
              <p:tags r:id="rId7"/>
            </p:custDataLst>
          </p:nvPr>
        </p:nvSpPr>
        <p:spPr>
          <a:xfrm>
            <a:off x="6769735" y="9042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8"/>
            </p:custDataLst>
          </p:nvPr>
        </p:nvCxnSpPr>
        <p:spPr>
          <a:xfrm>
            <a:off x="6338570" y="1922780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0" name="椭圆 69"/>
          <p:cNvSpPr/>
          <p:nvPr>
            <p:custDataLst>
              <p:tags r:id="rId9"/>
            </p:custDataLst>
          </p:nvPr>
        </p:nvSpPr>
        <p:spPr>
          <a:xfrm>
            <a:off x="7827645" y="182816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3936365" y="678815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</a:p>
        </p:txBody>
      </p:sp>
      <p:sp>
        <p:nvSpPr>
          <p:cNvPr id="72" name="圆角矩形 71"/>
          <p:cNvSpPr/>
          <p:nvPr>
            <p:custDataLst>
              <p:tags r:id="rId11"/>
            </p:custDataLst>
          </p:nvPr>
        </p:nvSpPr>
        <p:spPr>
          <a:xfrm rot="2700000">
            <a:off x="4066540" y="240093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12"/>
            </p:custDataLst>
          </p:nvPr>
        </p:nvSpPr>
        <p:spPr>
          <a:xfrm rot="2700000">
            <a:off x="4096385" y="2430780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13"/>
            </p:custDataLst>
          </p:nvPr>
        </p:nvCxnSpPr>
        <p:spPr>
          <a:xfrm>
            <a:off x="5280660" y="288290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6769735" y="278828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15"/>
            </p:custDataLst>
          </p:nvPr>
        </p:nvSpPr>
        <p:spPr>
          <a:xfrm>
            <a:off x="3933825" y="25628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</a:p>
        </p:txBody>
      </p:sp>
      <p:sp>
        <p:nvSpPr>
          <p:cNvPr id="77" name="圆角矩形 76"/>
          <p:cNvSpPr/>
          <p:nvPr>
            <p:custDataLst>
              <p:tags r:id="rId16"/>
            </p:custDataLst>
          </p:nvPr>
        </p:nvSpPr>
        <p:spPr>
          <a:xfrm rot="2700000">
            <a:off x="4067810" y="414972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8" name="圆角矩形 77"/>
          <p:cNvSpPr/>
          <p:nvPr>
            <p:custDataLst>
              <p:tags r:id="rId17"/>
            </p:custDataLst>
          </p:nvPr>
        </p:nvSpPr>
        <p:spPr>
          <a:xfrm rot="2700000">
            <a:off x="4093845" y="418020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9" name="直接连接符 78"/>
          <p:cNvCxnSpPr/>
          <p:nvPr>
            <p:custDataLst>
              <p:tags r:id="rId18"/>
            </p:custDataLst>
          </p:nvPr>
        </p:nvCxnSpPr>
        <p:spPr>
          <a:xfrm>
            <a:off x="5278120" y="463169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0" name="椭圆 79"/>
          <p:cNvSpPr/>
          <p:nvPr>
            <p:custDataLst>
              <p:tags r:id="rId19"/>
            </p:custDataLst>
          </p:nvPr>
        </p:nvSpPr>
        <p:spPr>
          <a:xfrm>
            <a:off x="6767195" y="453707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0"/>
            </p:custDataLst>
          </p:nvPr>
        </p:nvSpPr>
        <p:spPr>
          <a:xfrm>
            <a:off x="3933825" y="435483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05</a:t>
            </a:r>
          </a:p>
        </p:txBody>
      </p:sp>
      <p:sp>
        <p:nvSpPr>
          <p:cNvPr id="83" name="文本框 82"/>
          <p:cNvSpPr txBox="1"/>
          <p:nvPr>
            <p:custDataLst>
              <p:tags r:id="rId21"/>
            </p:custDataLst>
          </p:nvPr>
        </p:nvSpPr>
        <p:spPr>
          <a:xfrm>
            <a:off x="4996815" y="160274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</a:p>
        </p:txBody>
      </p:sp>
      <p:sp>
        <p:nvSpPr>
          <p:cNvPr id="84" name="圆角矩形 83"/>
          <p:cNvSpPr/>
          <p:nvPr>
            <p:custDataLst>
              <p:tags r:id="rId22"/>
            </p:custDataLst>
          </p:nvPr>
        </p:nvSpPr>
        <p:spPr>
          <a:xfrm rot="2700000">
            <a:off x="5126990" y="326072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5" name="圆角矩形 84"/>
          <p:cNvSpPr/>
          <p:nvPr>
            <p:custDataLst>
              <p:tags r:id="rId23"/>
            </p:custDataLst>
          </p:nvPr>
        </p:nvSpPr>
        <p:spPr>
          <a:xfrm rot="2700000">
            <a:off x="5156835" y="329057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/>
          <p:nvPr>
            <p:custDataLst>
              <p:tags r:id="rId24"/>
            </p:custDataLst>
          </p:nvPr>
        </p:nvCxnSpPr>
        <p:spPr>
          <a:xfrm>
            <a:off x="6338570" y="372935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7" name="椭圆 86"/>
          <p:cNvSpPr/>
          <p:nvPr>
            <p:custDataLst>
              <p:tags r:id="rId25"/>
            </p:custDataLst>
          </p:nvPr>
        </p:nvSpPr>
        <p:spPr>
          <a:xfrm>
            <a:off x="7827645" y="36347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6"/>
            </p:custDataLst>
          </p:nvPr>
        </p:nvSpPr>
        <p:spPr>
          <a:xfrm>
            <a:off x="5014595" y="342265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</a:p>
        </p:txBody>
      </p:sp>
      <p:sp>
        <p:nvSpPr>
          <p:cNvPr id="89" name="圆角矩形 88"/>
          <p:cNvSpPr/>
          <p:nvPr>
            <p:custDataLst>
              <p:tags r:id="rId27"/>
            </p:custDataLst>
          </p:nvPr>
        </p:nvSpPr>
        <p:spPr>
          <a:xfrm rot="2700000">
            <a:off x="5126990" y="508063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0" name="圆角矩形 89"/>
          <p:cNvSpPr/>
          <p:nvPr>
            <p:custDataLst>
              <p:tags r:id="rId28"/>
            </p:custDataLst>
          </p:nvPr>
        </p:nvSpPr>
        <p:spPr>
          <a:xfrm rot="2700000">
            <a:off x="5156835" y="511048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6346825" y="553656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92" name="椭圆 91"/>
          <p:cNvSpPr/>
          <p:nvPr>
            <p:custDataLst>
              <p:tags r:id="rId30"/>
            </p:custDataLst>
          </p:nvPr>
        </p:nvSpPr>
        <p:spPr>
          <a:xfrm>
            <a:off x="7835900" y="544195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31"/>
            </p:custDataLst>
          </p:nvPr>
        </p:nvSpPr>
        <p:spPr>
          <a:xfrm>
            <a:off x="4996180" y="52425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06</a:t>
            </a:r>
          </a:p>
        </p:txBody>
      </p:sp>
      <p:cxnSp>
        <p:nvCxnSpPr>
          <p:cNvPr id="135" name="直接箭头连接符 134"/>
          <p:cNvCxnSpPr/>
          <p:nvPr>
            <p:custDataLst>
              <p:tags r:id="rId32"/>
            </p:custDataLst>
          </p:nvPr>
        </p:nvCxnSpPr>
        <p:spPr>
          <a:xfrm>
            <a:off x="4944110" y="135572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7" name="直接箭头连接符 136"/>
          <p:cNvCxnSpPr/>
          <p:nvPr>
            <p:custDataLst>
              <p:tags r:id="rId33"/>
            </p:custDataLst>
          </p:nvPr>
        </p:nvCxnSpPr>
        <p:spPr>
          <a:xfrm>
            <a:off x="4940935" y="3232150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8" name="直接箭头连接符 137"/>
          <p:cNvCxnSpPr/>
          <p:nvPr>
            <p:custDataLst>
              <p:tags r:id="rId34"/>
            </p:custDataLst>
          </p:nvPr>
        </p:nvCxnSpPr>
        <p:spPr>
          <a:xfrm>
            <a:off x="4944110" y="505015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9" name="直接箭头连接符 138"/>
          <p:cNvCxnSpPr/>
          <p:nvPr>
            <p:custDataLst>
              <p:tags r:id="rId35"/>
            </p:custDataLst>
          </p:nvPr>
        </p:nvCxnSpPr>
        <p:spPr>
          <a:xfrm flipH="1">
            <a:off x="4969510" y="233045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40" name="直接箭头连接符 139"/>
          <p:cNvCxnSpPr/>
          <p:nvPr>
            <p:custDataLst>
              <p:tags r:id="rId36"/>
            </p:custDataLst>
          </p:nvPr>
        </p:nvCxnSpPr>
        <p:spPr>
          <a:xfrm flipH="1">
            <a:off x="4960620" y="406400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sp>
        <p:nvSpPr>
          <p:cNvPr id="94" name="文本框 93"/>
          <p:cNvSpPr txBox="1"/>
          <p:nvPr>
            <p:custDataLst>
              <p:tags r:id="rId37"/>
            </p:custDataLst>
          </p:nvPr>
        </p:nvSpPr>
        <p:spPr>
          <a:xfrm>
            <a:off x="7223125" y="67881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生长习性</a:t>
            </a:r>
          </a:p>
        </p:txBody>
      </p:sp>
      <p:sp>
        <p:nvSpPr>
          <p:cNvPr id="96" name="文本框 95"/>
          <p:cNvSpPr txBox="1"/>
          <p:nvPr>
            <p:custDataLst>
              <p:tags r:id="rId38"/>
            </p:custDataLst>
          </p:nvPr>
        </p:nvSpPr>
        <p:spPr>
          <a:xfrm>
            <a:off x="8233410" y="1625600"/>
            <a:ext cx="241300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生态分布特点</a:t>
            </a:r>
          </a:p>
        </p:txBody>
      </p:sp>
      <p:sp>
        <p:nvSpPr>
          <p:cNvPr id="98" name="文本框 97"/>
          <p:cNvSpPr txBox="1"/>
          <p:nvPr>
            <p:custDataLst>
              <p:tags r:id="rId39"/>
            </p:custDataLst>
          </p:nvPr>
        </p:nvSpPr>
        <p:spPr>
          <a:xfrm>
            <a:off x="7178040" y="2605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chemeClr val="accent6">
                    <a:lumMod val="75000"/>
                  </a:schemeClr>
                </a:solidFill>
                <a:latin typeface="+mn-ea"/>
                <a:sym typeface="微软雅黑" panose="020B0503020204020204" charset="-122"/>
              </a:rPr>
              <a:t>生产现状</a:t>
            </a:r>
          </a:p>
        </p:txBody>
      </p:sp>
      <p:sp>
        <p:nvSpPr>
          <p:cNvPr id="100" name="文本框 99"/>
          <p:cNvSpPr txBox="1"/>
          <p:nvPr>
            <p:custDataLst>
              <p:tags r:id="rId40"/>
            </p:custDataLst>
          </p:nvPr>
        </p:nvSpPr>
        <p:spPr>
          <a:xfrm>
            <a:off x="8233410" y="3484880"/>
            <a:ext cx="265112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需求与育种分析</a:t>
            </a:r>
            <a:endParaRPr lang="zh-CN" altLang="en-US" sz="2400" b="1" spc="300">
              <a:solidFill>
                <a:schemeClr val="accent4">
                  <a:lumMod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41"/>
            </p:custDataLst>
          </p:nvPr>
        </p:nvSpPr>
        <p:spPr>
          <a:xfrm>
            <a:off x="7223125" y="4354830"/>
            <a:ext cx="410908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相关加工产业现状与发展</a:t>
            </a:r>
          </a:p>
        </p:txBody>
      </p:sp>
      <p:sp>
        <p:nvSpPr>
          <p:cNvPr id="104" name="文本框 103"/>
          <p:cNvSpPr txBox="1"/>
          <p:nvPr>
            <p:custDataLst>
              <p:tags r:id="rId42"/>
            </p:custDataLst>
          </p:nvPr>
        </p:nvSpPr>
        <p:spPr>
          <a:xfrm>
            <a:off x="8233410" y="5272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相关政策</a:t>
            </a: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2415" y="972185"/>
            <a:ext cx="3415030" cy="4077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17345" y="0"/>
            <a:ext cx="9919970" cy="2611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+mn-ea"/>
                <a:cs typeface="+mn-ea"/>
              </a:rPr>
              <a:t>全球播种面积变化</a:t>
            </a: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latin typeface="+mn-ea"/>
                <a:cs typeface="+mn-ea"/>
              </a:rPr>
              <a:t>近年来，全球马铃薯播种面积呈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波动下降趋势</a:t>
            </a:r>
            <a:r>
              <a:rPr lang="zh-CN" altLang="en-US" sz="2000" b="1" dirty="0">
                <a:latin typeface="+mn-ea"/>
                <a:cs typeface="+mn-ea"/>
              </a:rPr>
              <a:t>。</a:t>
            </a: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</a:rPr>
              <a:t>从2011年的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</a:rPr>
              <a:t>18699.49千公顷</a:t>
            </a:r>
            <a:r>
              <a:rPr lang="zh-CN" altLang="en-US" sz="2000" b="1" dirty="0">
                <a:latin typeface="+mn-ea"/>
                <a:cs typeface="+mn-ea"/>
              </a:rPr>
              <a:t>减少至2020年的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</a:rPr>
              <a:t>16494.81千公顷</a:t>
            </a:r>
            <a:r>
              <a:rPr lang="zh-CN" altLang="en-US" sz="2000" b="1" dirty="0">
                <a:latin typeface="+mn-ea"/>
                <a:cs typeface="+mn-ea"/>
              </a:rPr>
              <a:t>，减少量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2204.68千公顷</a:t>
            </a:r>
            <a:r>
              <a:rPr lang="zh-CN" altLang="en-US" sz="2000" b="1" dirty="0">
                <a:latin typeface="+mn-ea"/>
                <a:cs typeface="+mn-ea"/>
              </a:rPr>
              <a:t>，主要减少国家有俄罗斯、中国以及波兰。</a:t>
            </a: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</a:rPr>
              <a:t>我国马铃薯播种面积在全球所占的比重常年维持在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24.5%</a:t>
            </a:r>
            <a:r>
              <a:rPr lang="zh-CN" altLang="en-US" sz="2000" b="1" dirty="0">
                <a:latin typeface="+mn-ea"/>
                <a:cs typeface="+mn-ea"/>
              </a:rPr>
              <a:t>以上，2011年至2018年间常年在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27%</a:t>
            </a:r>
            <a:r>
              <a:rPr lang="zh-CN" altLang="en-US" sz="2000" b="1" dirty="0">
                <a:latin typeface="+mn-ea"/>
                <a:cs typeface="+mn-ea"/>
              </a:rPr>
              <a:t>附近波动，在2019、2020年有所下滑。</a:t>
            </a:r>
          </a:p>
        </p:txBody>
      </p:sp>
      <p:pic>
        <p:nvPicPr>
          <p:cNvPr id="8" name="图片 2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36265" y="2771140"/>
            <a:ext cx="6510655" cy="34683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975735" y="6239510"/>
            <a:ext cx="6409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全球马铃薯播种面积及中国所占的比重变化趋势</a:t>
            </a:r>
          </a:p>
        </p:txBody>
      </p:sp>
      <p:sp>
        <p:nvSpPr>
          <p:cNvPr id="3" name="矩形 2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0670" y="0"/>
            <a:ext cx="798195" cy="68586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j-ea"/>
                <a:ea typeface="+mj-ea"/>
                <a:cs typeface="华文中宋" panose="02010600040101010101" charset="-122"/>
              </a:rPr>
              <a:t>世界马铃薯生产现状</a:t>
            </a:r>
          </a:p>
        </p:txBody>
      </p:sp>
      <p:sp>
        <p:nvSpPr>
          <p:cNvPr id="2" name="矩形 1"/>
          <p:cNvSpPr/>
          <p:nvPr/>
        </p:nvSpPr>
        <p:spPr>
          <a:xfrm>
            <a:off x="8331835" y="4378960"/>
            <a:ext cx="691515" cy="1581150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771015" y="-9525"/>
            <a:ext cx="9919970" cy="2663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b="1" dirty="0">
                <a:latin typeface="+mn-ea"/>
                <a:cs typeface="华文中宋" panose="02010600040101010101" charset="-122"/>
              </a:rPr>
              <a:t>全球产量变化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latin typeface="+mn-ea"/>
                <a:cs typeface="+mn-ea"/>
              </a:rPr>
              <a:t>2011年至年2020间，全球鲜食马铃薯产量呈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小幅度下滑趋势。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</a:rPr>
              <a:t>从2011年的36898.39万吨波动下滑至35907.14万吨，10年间减少了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991.25万吨</a:t>
            </a:r>
            <a:r>
              <a:rPr lang="zh-CN" altLang="en-US" sz="2000" b="1" dirty="0">
                <a:latin typeface="+mn-ea"/>
                <a:cs typeface="+mn-ea"/>
              </a:rPr>
              <a:t>，降幅约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4.16%</a:t>
            </a:r>
            <a:r>
              <a:rPr lang="zh-CN" altLang="en-US" sz="2000" b="1" dirty="0">
                <a:latin typeface="+mn-ea"/>
                <a:cs typeface="+mn-ea"/>
              </a:rPr>
              <a:t>。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</a:rPr>
              <a:t>而我国鲜食马铃薯产量在全球所占的比重维持在21%~25%之间，而我国马铃薯在</a:t>
            </a:r>
            <a:r>
              <a:rPr lang="en-US" altLang="zh-CN" sz="2000" b="1" dirty="0">
                <a:latin typeface="+mn-ea"/>
                <a:cs typeface="+mn-ea"/>
              </a:rPr>
              <a:t>2019</a:t>
            </a:r>
            <a:r>
              <a:rPr lang="zh-CN" altLang="en-US" sz="2000" b="1" dirty="0">
                <a:latin typeface="+mn-ea"/>
                <a:cs typeface="+mn-ea"/>
              </a:rPr>
              <a:t>年播种面积减少，出现较为明显的下降，在2020年有所回升。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14825" y="6252845"/>
            <a:ext cx="6409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全球鲜食马铃薯产量及中国所占的比重变化趋势</a:t>
            </a:r>
          </a:p>
        </p:txBody>
      </p:sp>
      <p:pic>
        <p:nvPicPr>
          <p:cNvPr id="2" name="图片 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8335" y="2754630"/>
            <a:ext cx="6663690" cy="3498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79400" y="0"/>
            <a:ext cx="798195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  <a:cs typeface="华文中宋" panose="02010600040101010101" charset="-122"/>
              </a:rPr>
              <a:t>世界马铃薯生产现状</a:t>
            </a:r>
          </a:p>
        </p:txBody>
      </p:sp>
      <p:sp>
        <p:nvSpPr>
          <p:cNvPr id="3" name="矩形 2"/>
          <p:cNvSpPr/>
          <p:nvPr/>
        </p:nvSpPr>
        <p:spPr>
          <a:xfrm>
            <a:off x="6503035" y="4258310"/>
            <a:ext cx="691515" cy="1581150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17700" y="553942"/>
            <a:ext cx="9919970" cy="3360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b="1" dirty="0">
                <a:latin typeface="+mn-ea"/>
                <a:cs typeface="+mn-ea"/>
              </a:rPr>
              <a:t>播种面积</a:t>
            </a: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</a:rPr>
              <a:t>2011年至2013年间，我国马铃薯播种面积保持在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5000千公顷</a:t>
            </a:r>
            <a:r>
              <a:rPr lang="zh-CN" altLang="en-US" sz="2000" b="1" dirty="0">
                <a:latin typeface="+mn-ea"/>
                <a:cs typeface="+mn-ea"/>
              </a:rPr>
              <a:t>以上，2018年开始，受各产区产业结构调整等因素的影响，我国马铃薯播种面积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连降4年</a:t>
            </a: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latin typeface="+mn-ea"/>
                <a:cs typeface="+mn-ea"/>
              </a:rPr>
              <a:t>2</a:t>
            </a:r>
            <a:r>
              <a:rPr lang="zh-CN" altLang="en-US" sz="2000" b="1" dirty="0">
                <a:latin typeface="+mn-ea"/>
                <a:cs typeface="+mn-ea"/>
              </a:rPr>
              <a:t>0</a:t>
            </a:r>
            <a:r>
              <a:rPr lang="en-US" altLang="zh-CN" sz="2000" b="1" dirty="0">
                <a:latin typeface="+mn-ea"/>
                <a:cs typeface="+mn-ea"/>
              </a:rPr>
              <a:t>21</a:t>
            </a:r>
            <a:r>
              <a:rPr lang="zh-CN" altLang="en-US" sz="2000" b="1" dirty="0">
                <a:latin typeface="+mn-ea"/>
                <a:cs typeface="+mn-ea"/>
              </a:rPr>
              <a:t>年，我国马铃薯播种面积约4606千公顷，但与2011年相比，减少了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405.3千公顷</a:t>
            </a:r>
            <a:r>
              <a:rPr lang="zh-CN" altLang="en-US" sz="2000" b="1" dirty="0">
                <a:latin typeface="+mn-ea"/>
                <a:cs typeface="+mn-ea"/>
              </a:rPr>
              <a:t>，减幅约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8.09%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82795" y="6374130"/>
            <a:ext cx="6409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全国马铃薯播种面积变化趋势</a:t>
            </a:r>
          </a:p>
        </p:txBody>
      </p:sp>
      <p:pic>
        <p:nvPicPr>
          <p:cNvPr id="37" name="图片 37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68065" y="3321050"/>
            <a:ext cx="5221605" cy="2948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3850" y="-10160"/>
            <a:ext cx="798195" cy="6867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  <a:cs typeface="华文中宋" panose="02010600040101010101" charset="-122"/>
              </a:rPr>
              <a:t>中国马铃薯生产现状</a:t>
            </a:r>
          </a:p>
        </p:txBody>
      </p:sp>
      <p:sp>
        <p:nvSpPr>
          <p:cNvPr id="4" name="矩形 3"/>
          <p:cNvSpPr/>
          <p:nvPr/>
        </p:nvSpPr>
        <p:spPr>
          <a:xfrm>
            <a:off x="6877685" y="4441825"/>
            <a:ext cx="501650" cy="156273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80125" y="116205"/>
            <a:ext cx="9919970" cy="2720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  <a:cs typeface="+mn-ea"/>
              </a:rPr>
              <a:t>产量变化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+mn-ea"/>
                <a:cs typeface="+mn-ea"/>
              </a:rPr>
              <a:t>近年来，我国马铃薯产量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持续增长</a:t>
            </a:r>
            <a:endParaRPr lang="zh-CN" altLang="en-US" sz="2000" b="1" dirty="0">
              <a:latin typeface="+mn-ea"/>
              <a:cs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latin typeface="+mn-ea"/>
                <a:cs typeface="+mn-ea"/>
              </a:rPr>
              <a:t>2021</a:t>
            </a:r>
            <a:r>
              <a:rPr lang="zh-CN" altLang="en-US" sz="2000" b="1" dirty="0">
                <a:latin typeface="+mn-ea"/>
                <a:cs typeface="+mn-ea"/>
              </a:rPr>
              <a:t>年我国马铃薯产量为1830.9万吨，与2011年相比，增量为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199.44万吨</a:t>
            </a:r>
            <a:r>
              <a:rPr lang="zh-CN" altLang="en-US" sz="2000" b="1" dirty="0">
                <a:latin typeface="+mn-ea"/>
                <a:cs typeface="+mn-ea"/>
              </a:rPr>
              <a:t>，增幅达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12.22%</a:t>
            </a:r>
            <a:r>
              <a:rPr lang="zh-CN" altLang="en-US" sz="2000" b="1" dirty="0">
                <a:latin typeface="+mn-ea"/>
                <a:cs typeface="+mn-ea"/>
              </a:rPr>
              <a:t>，年均复合增长率约为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1.16%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</a:rPr>
              <a:t>从同比增长率来看，自2011年以来，我国马铃薯产量于2014年、2015年、2019年出现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3次同比下滑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</a:rPr>
              <a:t>在我国的经济、社会发展中发挥了重要的推动作用。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91405" y="6374130"/>
            <a:ext cx="6409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全国马铃薯产量变化趋势</a:t>
            </a:r>
          </a:p>
        </p:txBody>
      </p:sp>
      <p:pic>
        <p:nvPicPr>
          <p:cNvPr id="38" name="图片 38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36010" y="3390265"/>
            <a:ext cx="5346700" cy="291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0670" y="-10160"/>
            <a:ext cx="798195" cy="68668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  <a:cs typeface="华文中宋" panose="02010600040101010101" charset="-122"/>
              </a:rPr>
              <a:t>中国马铃薯生产现状</a:t>
            </a:r>
          </a:p>
        </p:txBody>
      </p:sp>
      <p:sp>
        <p:nvSpPr>
          <p:cNvPr id="4" name="矩形 3"/>
          <p:cNvSpPr/>
          <p:nvPr/>
        </p:nvSpPr>
        <p:spPr>
          <a:xfrm>
            <a:off x="5169535" y="4612640"/>
            <a:ext cx="1447800" cy="1391920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http://photo-static-api.fotomore.com/creative/vcg/veer/400/new/VCG41N623708514.jpg?uid=386&amp;timestamp=1733747953&amp;sign=bac9327a1530df8a80ec4c3b3ca215e5" descr="templates\picture_hover\&amp;pky290_sjzg_VCG41N623708514&amp;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-7811135" y="3949700"/>
            <a:ext cx="27410410" cy="9033510"/>
          </a:xfrm>
          <a:prstGeom prst="rect">
            <a:avLst/>
          </a:prstGeom>
        </p:spPr>
      </p:pic>
      <p:pic>
        <p:nvPicPr>
          <p:cNvPr id="28" name="https://photo-static-api.fotomore.com/creative/vcg/veer/400/new/VCG41N150863197.jpg?uid=386&amp;timestamp=1732265042&amp;sign=2d437e277243494c20802cf7f950f289" descr="篮子里装满了土豆和欧芹"/>
          <p:cNvPicPr>
            <a:picLocks noChangeAspect="1"/>
          </p:cNvPicPr>
          <p:nvPr/>
        </p:nvPicPr>
        <p:blipFill>
          <a:blip r:embed="rId45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63" name="圆角矩形 62"/>
          <p:cNvSpPr/>
          <p:nvPr>
            <p:custDataLst>
              <p:tags r:id="rId2"/>
            </p:custDataLst>
          </p:nvPr>
        </p:nvSpPr>
        <p:spPr>
          <a:xfrm rot="2700000">
            <a:off x="4064000" y="51625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4" name="圆角矩形 63"/>
          <p:cNvSpPr/>
          <p:nvPr>
            <p:custDataLst>
              <p:tags r:id="rId3"/>
            </p:custDataLst>
          </p:nvPr>
        </p:nvSpPr>
        <p:spPr>
          <a:xfrm rot="2700000">
            <a:off x="4093845" y="54673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0F4D07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5" name="圆角矩形 64"/>
          <p:cNvSpPr/>
          <p:nvPr>
            <p:custDataLst>
              <p:tags r:id="rId4"/>
            </p:custDataLst>
          </p:nvPr>
        </p:nvSpPr>
        <p:spPr>
          <a:xfrm rot="2700000">
            <a:off x="5126990" y="1440180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6" name="圆角矩形 65"/>
          <p:cNvSpPr/>
          <p:nvPr>
            <p:custDataLst>
              <p:tags r:id="rId5"/>
            </p:custDataLst>
          </p:nvPr>
        </p:nvSpPr>
        <p:spPr>
          <a:xfrm rot="2700000">
            <a:off x="5156835" y="1470025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6"/>
            </p:custDataLst>
          </p:nvPr>
        </p:nvCxnSpPr>
        <p:spPr>
          <a:xfrm>
            <a:off x="5280660" y="998855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>
            <p:custDataLst>
              <p:tags r:id="rId7"/>
            </p:custDataLst>
          </p:nvPr>
        </p:nvSpPr>
        <p:spPr>
          <a:xfrm>
            <a:off x="6769735" y="9042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8"/>
            </p:custDataLst>
          </p:nvPr>
        </p:nvCxnSpPr>
        <p:spPr>
          <a:xfrm>
            <a:off x="6338570" y="1922780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0" name="椭圆 69"/>
          <p:cNvSpPr/>
          <p:nvPr>
            <p:custDataLst>
              <p:tags r:id="rId9"/>
            </p:custDataLst>
          </p:nvPr>
        </p:nvSpPr>
        <p:spPr>
          <a:xfrm>
            <a:off x="7827645" y="182816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3936365" y="678815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</a:p>
        </p:txBody>
      </p:sp>
      <p:sp>
        <p:nvSpPr>
          <p:cNvPr id="72" name="圆角矩形 71"/>
          <p:cNvSpPr/>
          <p:nvPr>
            <p:custDataLst>
              <p:tags r:id="rId11"/>
            </p:custDataLst>
          </p:nvPr>
        </p:nvSpPr>
        <p:spPr>
          <a:xfrm rot="2700000">
            <a:off x="4066540" y="240093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12"/>
            </p:custDataLst>
          </p:nvPr>
        </p:nvSpPr>
        <p:spPr>
          <a:xfrm rot="2700000">
            <a:off x="4096385" y="2430780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13"/>
            </p:custDataLst>
          </p:nvPr>
        </p:nvCxnSpPr>
        <p:spPr>
          <a:xfrm>
            <a:off x="5280660" y="288290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6769735" y="278828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15"/>
            </p:custDataLst>
          </p:nvPr>
        </p:nvSpPr>
        <p:spPr>
          <a:xfrm>
            <a:off x="3933825" y="25628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</a:p>
        </p:txBody>
      </p:sp>
      <p:sp>
        <p:nvSpPr>
          <p:cNvPr id="77" name="圆角矩形 76"/>
          <p:cNvSpPr/>
          <p:nvPr>
            <p:custDataLst>
              <p:tags r:id="rId16"/>
            </p:custDataLst>
          </p:nvPr>
        </p:nvSpPr>
        <p:spPr>
          <a:xfrm rot="2700000">
            <a:off x="4067810" y="414972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8" name="圆角矩形 77"/>
          <p:cNvSpPr/>
          <p:nvPr>
            <p:custDataLst>
              <p:tags r:id="rId17"/>
            </p:custDataLst>
          </p:nvPr>
        </p:nvSpPr>
        <p:spPr>
          <a:xfrm rot="2700000">
            <a:off x="4093845" y="418020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9" name="直接连接符 78"/>
          <p:cNvCxnSpPr/>
          <p:nvPr>
            <p:custDataLst>
              <p:tags r:id="rId18"/>
            </p:custDataLst>
          </p:nvPr>
        </p:nvCxnSpPr>
        <p:spPr>
          <a:xfrm>
            <a:off x="5278120" y="463169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0" name="椭圆 79"/>
          <p:cNvSpPr/>
          <p:nvPr>
            <p:custDataLst>
              <p:tags r:id="rId19"/>
            </p:custDataLst>
          </p:nvPr>
        </p:nvSpPr>
        <p:spPr>
          <a:xfrm>
            <a:off x="6767195" y="453707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0"/>
            </p:custDataLst>
          </p:nvPr>
        </p:nvSpPr>
        <p:spPr>
          <a:xfrm>
            <a:off x="3933825" y="435483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05</a:t>
            </a:r>
          </a:p>
        </p:txBody>
      </p:sp>
      <p:sp>
        <p:nvSpPr>
          <p:cNvPr id="83" name="文本框 82"/>
          <p:cNvSpPr txBox="1"/>
          <p:nvPr>
            <p:custDataLst>
              <p:tags r:id="rId21"/>
            </p:custDataLst>
          </p:nvPr>
        </p:nvSpPr>
        <p:spPr>
          <a:xfrm>
            <a:off x="4996815" y="160274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</a:p>
        </p:txBody>
      </p:sp>
      <p:sp>
        <p:nvSpPr>
          <p:cNvPr id="84" name="圆角矩形 83"/>
          <p:cNvSpPr/>
          <p:nvPr>
            <p:custDataLst>
              <p:tags r:id="rId22"/>
            </p:custDataLst>
          </p:nvPr>
        </p:nvSpPr>
        <p:spPr>
          <a:xfrm rot="2700000">
            <a:off x="5126990" y="326072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5" name="圆角矩形 84"/>
          <p:cNvSpPr/>
          <p:nvPr>
            <p:custDataLst>
              <p:tags r:id="rId23"/>
            </p:custDataLst>
          </p:nvPr>
        </p:nvSpPr>
        <p:spPr>
          <a:xfrm rot="2700000">
            <a:off x="5156835" y="329057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/>
          <p:nvPr>
            <p:custDataLst>
              <p:tags r:id="rId24"/>
            </p:custDataLst>
          </p:nvPr>
        </p:nvCxnSpPr>
        <p:spPr>
          <a:xfrm>
            <a:off x="6338570" y="372935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7" name="椭圆 86"/>
          <p:cNvSpPr/>
          <p:nvPr>
            <p:custDataLst>
              <p:tags r:id="rId25"/>
            </p:custDataLst>
          </p:nvPr>
        </p:nvSpPr>
        <p:spPr>
          <a:xfrm>
            <a:off x="7827645" y="36347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6"/>
            </p:custDataLst>
          </p:nvPr>
        </p:nvSpPr>
        <p:spPr>
          <a:xfrm>
            <a:off x="5014595" y="342265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</a:p>
        </p:txBody>
      </p:sp>
      <p:sp>
        <p:nvSpPr>
          <p:cNvPr id="89" name="圆角矩形 88"/>
          <p:cNvSpPr/>
          <p:nvPr>
            <p:custDataLst>
              <p:tags r:id="rId27"/>
            </p:custDataLst>
          </p:nvPr>
        </p:nvSpPr>
        <p:spPr>
          <a:xfrm rot="2700000">
            <a:off x="5126990" y="508063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0" name="圆角矩形 89"/>
          <p:cNvSpPr/>
          <p:nvPr>
            <p:custDataLst>
              <p:tags r:id="rId28"/>
            </p:custDataLst>
          </p:nvPr>
        </p:nvSpPr>
        <p:spPr>
          <a:xfrm rot="2700000">
            <a:off x="5156835" y="511048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6346825" y="553656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92" name="椭圆 91"/>
          <p:cNvSpPr/>
          <p:nvPr>
            <p:custDataLst>
              <p:tags r:id="rId30"/>
            </p:custDataLst>
          </p:nvPr>
        </p:nvSpPr>
        <p:spPr>
          <a:xfrm>
            <a:off x="7835900" y="544195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31"/>
            </p:custDataLst>
          </p:nvPr>
        </p:nvSpPr>
        <p:spPr>
          <a:xfrm>
            <a:off x="4996180" y="52425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06</a:t>
            </a:r>
          </a:p>
        </p:txBody>
      </p:sp>
      <p:cxnSp>
        <p:nvCxnSpPr>
          <p:cNvPr id="135" name="直接箭头连接符 134"/>
          <p:cNvCxnSpPr/>
          <p:nvPr>
            <p:custDataLst>
              <p:tags r:id="rId32"/>
            </p:custDataLst>
          </p:nvPr>
        </p:nvCxnSpPr>
        <p:spPr>
          <a:xfrm>
            <a:off x="4944110" y="135572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7" name="直接箭头连接符 136"/>
          <p:cNvCxnSpPr/>
          <p:nvPr>
            <p:custDataLst>
              <p:tags r:id="rId33"/>
            </p:custDataLst>
          </p:nvPr>
        </p:nvCxnSpPr>
        <p:spPr>
          <a:xfrm>
            <a:off x="4940935" y="3232150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8" name="直接箭头连接符 137"/>
          <p:cNvCxnSpPr/>
          <p:nvPr>
            <p:custDataLst>
              <p:tags r:id="rId34"/>
            </p:custDataLst>
          </p:nvPr>
        </p:nvCxnSpPr>
        <p:spPr>
          <a:xfrm>
            <a:off x="4944110" y="505015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9" name="直接箭头连接符 138"/>
          <p:cNvCxnSpPr/>
          <p:nvPr>
            <p:custDataLst>
              <p:tags r:id="rId35"/>
            </p:custDataLst>
          </p:nvPr>
        </p:nvCxnSpPr>
        <p:spPr>
          <a:xfrm flipH="1">
            <a:off x="4969510" y="233045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40" name="直接箭头连接符 139"/>
          <p:cNvCxnSpPr/>
          <p:nvPr>
            <p:custDataLst>
              <p:tags r:id="rId36"/>
            </p:custDataLst>
          </p:nvPr>
        </p:nvCxnSpPr>
        <p:spPr>
          <a:xfrm flipH="1">
            <a:off x="4960620" y="406400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sp>
        <p:nvSpPr>
          <p:cNvPr id="94" name="文本框 93"/>
          <p:cNvSpPr txBox="1"/>
          <p:nvPr>
            <p:custDataLst>
              <p:tags r:id="rId37"/>
            </p:custDataLst>
          </p:nvPr>
        </p:nvSpPr>
        <p:spPr>
          <a:xfrm>
            <a:off x="7223125" y="67881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生长习性</a:t>
            </a:r>
          </a:p>
        </p:txBody>
      </p:sp>
      <p:sp>
        <p:nvSpPr>
          <p:cNvPr id="96" name="文本框 95"/>
          <p:cNvSpPr txBox="1"/>
          <p:nvPr>
            <p:custDataLst>
              <p:tags r:id="rId38"/>
            </p:custDataLst>
          </p:nvPr>
        </p:nvSpPr>
        <p:spPr>
          <a:xfrm>
            <a:off x="8233410" y="1625600"/>
            <a:ext cx="241300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生态分布特点</a:t>
            </a:r>
          </a:p>
        </p:txBody>
      </p:sp>
      <p:sp>
        <p:nvSpPr>
          <p:cNvPr id="98" name="文本框 97"/>
          <p:cNvSpPr txBox="1"/>
          <p:nvPr>
            <p:custDataLst>
              <p:tags r:id="rId39"/>
            </p:custDataLst>
          </p:nvPr>
        </p:nvSpPr>
        <p:spPr>
          <a:xfrm>
            <a:off x="7178040" y="2605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生产现状</a:t>
            </a:r>
          </a:p>
        </p:txBody>
      </p:sp>
      <p:sp>
        <p:nvSpPr>
          <p:cNvPr id="100" name="文本框 99"/>
          <p:cNvSpPr txBox="1"/>
          <p:nvPr>
            <p:custDataLst>
              <p:tags r:id="rId40"/>
            </p:custDataLst>
          </p:nvPr>
        </p:nvSpPr>
        <p:spPr>
          <a:xfrm>
            <a:off x="8233410" y="3484880"/>
            <a:ext cx="265112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chemeClr val="accent6">
                    <a:lumMod val="75000"/>
                  </a:schemeClr>
                </a:solidFill>
                <a:latin typeface="+mn-ea"/>
                <a:sym typeface="微软雅黑" panose="020B0503020204020204" charset="-122"/>
              </a:rPr>
              <a:t>需求与育种分析</a:t>
            </a:r>
          </a:p>
        </p:txBody>
      </p:sp>
      <p:sp>
        <p:nvSpPr>
          <p:cNvPr id="102" name="文本框 101"/>
          <p:cNvSpPr txBox="1"/>
          <p:nvPr>
            <p:custDataLst>
              <p:tags r:id="rId41"/>
            </p:custDataLst>
          </p:nvPr>
        </p:nvSpPr>
        <p:spPr>
          <a:xfrm>
            <a:off x="7223125" y="4354830"/>
            <a:ext cx="410908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相关加工产业现状与发展</a:t>
            </a:r>
          </a:p>
        </p:txBody>
      </p:sp>
      <p:sp>
        <p:nvSpPr>
          <p:cNvPr id="104" name="文本框 103"/>
          <p:cNvSpPr txBox="1"/>
          <p:nvPr>
            <p:custDataLst>
              <p:tags r:id="rId42"/>
            </p:custDataLst>
          </p:nvPr>
        </p:nvSpPr>
        <p:spPr>
          <a:xfrm>
            <a:off x="8233410" y="5272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相关政策</a:t>
            </a: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2415" y="972185"/>
            <a:ext cx="3415030" cy="4077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-10160"/>
            <a:ext cx="798195" cy="6866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  <a:cs typeface="+mn-ea"/>
              </a:rPr>
              <a:t>需求分析</a:t>
            </a:r>
            <a:r>
              <a:rPr lang="en-US" altLang="zh-CN" sz="4000" b="1" dirty="0">
                <a:latin typeface="+mn-ea"/>
                <a:cs typeface="+mn-ea"/>
              </a:rPr>
              <a:t>—</a:t>
            </a:r>
            <a:r>
              <a:rPr lang="zh-CN" altLang="en-US" sz="4000" b="1" dirty="0">
                <a:latin typeface="+mn-ea"/>
                <a:cs typeface="+mn-ea"/>
              </a:rPr>
              <a:t>市场需求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0696" y="278764"/>
            <a:ext cx="6953885" cy="650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latin typeface="+mn-ea"/>
                <a:cs typeface="+mn-ea"/>
              </a:rPr>
              <a:t>人口增长</a:t>
            </a:r>
          </a:p>
          <a:p>
            <a:pPr lvl="1"/>
            <a:r>
              <a:rPr lang="zh-CN" altLang="en-US" sz="2800" b="1" dirty="0">
                <a:latin typeface="+mn-ea"/>
                <a:cs typeface="+mn-ea"/>
              </a:rPr>
              <a:t>随着全球人口的不断增长，尤其是发展中国家的人口增加，马铃薯作为主要的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食品来源之一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，</a:t>
            </a:r>
            <a:r>
              <a:rPr lang="zh-CN" altLang="en-US" sz="2800" b="1" dirty="0">
                <a:latin typeface="+mn-ea"/>
                <a:cs typeface="+mn-ea"/>
              </a:rPr>
              <a:t>其需求也随之增长。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zh-CN" altLang="en-US" sz="2800" b="1" dirty="0">
              <a:latin typeface="+mn-ea"/>
              <a:cs typeface="+mn-ea"/>
            </a:endParaRPr>
          </a:p>
          <a:p>
            <a:pPr marL="514350" indent="-514350">
              <a:buAutoNum type="arabicPeriod"/>
            </a:pPr>
            <a:r>
              <a:rPr lang="zh-CN" altLang="en-US" sz="2800" b="1" dirty="0">
                <a:latin typeface="+mn-ea"/>
                <a:cs typeface="+mn-ea"/>
              </a:rPr>
              <a:t>全球化贸易</a:t>
            </a:r>
          </a:p>
          <a:p>
            <a:pPr lvl="1"/>
            <a:r>
              <a:rPr lang="zh-CN" altLang="en-US" sz="2800" b="1" dirty="0">
                <a:latin typeface="+mn-ea"/>
                <a:cs typeface="+mn-ea"/>
              </a:rPr>
              <a:t>随着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快餐文化</a:t>
            </a:r>
            <a:r>
              <a:rPr lang="zh-CN" altLang="en-US" sz="2800" b="1" dirty="0">
                <a:latin typeface="+mn-ea"/>
                <a:cs typeface="+mn-ea"/>
              </a:rPr>
              <a:t>的兴起，尤其是薯条的普及，马铃薯产品在全球范围内的消费需求持续增长。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zh-CN" altLang="en-US" sz="2800" b="1" dirty="0">
              <a:latin typeface="+mn-ea"/>
              <a:cs typeface="+mn-ea"/>
            </a:endParaRPr>
          </a:p>
          <a:p>
            <a:pPr marL="514350" indent="-514350">
              <a:buAutoNum type="arabicPeriod"/>
            </a:pPr>
            <a:r>
              <a:rPr lang="zh-CN" altLang="en-US" sz="2800" b="1" dirty="0">
                <a:latin typeface="+mn-ea"/>
                <a:cs typeface="+mn-ea"/>
              </a:rPr>
              <a:t>营养</a:t>
            </a:r>
          </a:p>
          <a:p>
            <a:pPr lvl="1"/>
            <a:r>
              <a:rPr lang="zh-CN" altLang="en-US" sz="2800" b="1" dirty="0">
                <a:latin typeface="+mn-ea"/>
                <a:cs typeface="+mn-ea"/>
              </a:rPr>
              <a:t>马铃薯富含淀粉、维生素</a:t>
            </a:r>
            <a:r>
              <a:rPr lang="en-US" altLang="zh-CN" sz="2800" b="1" dirty="0">
                <a:latin typeface="+mn-ea"/>
                <a:cs typeface="+mn-ea"/>
              </a:rPr>
              <a:t>C</a:t>
            </a:r>
            <a:r>
              <a:rPr lang="zh-CN" altLang="en-US" sz="2800" b="1" dirty="0">
                <a:latin typeface="+mn-ea"/>
                <a:cs typeface="+mn-ea"/>
              </a:rPr>
              <a:t>、钾等营养成分，作为一种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高能量的食品</a:t>
            </a:r>
            <a:r>
              <a:rPr lang="zh-CN" altLang="en-US" sz="2800" b="1" dirty="0">
                <a:latin typeface="+mn-ea"/>
                <a:cs typeface="+mn-ea"/>
              </a:rPr>
              <a:t>，它在很多国家的传统饮食中占据着重要地位。</a:t>
            </a:r>
          </a:p>
          <a:p>
            <a:pPr marL="514350" indent="-514350">
              <a:buAutoNum type="arabicPeriod"/>
            </a:pPr>
            <a:endParaRPr lang="zh-CN" altLang="en-US" sz="2800" b="1" dirty="0">
              <a:latin typeface="+mn-ea"/>
              <a:cs typeface="+mn-ea"/>
            </a:endParaRPr>
          </a:p>
          <a:p>
            <a:pPr marL="514350" indent="-514350">
              <a:buAutoNum type="arabicPeriod"/>
            </a:pPr>
            <a:endParaRPr lang="zh-CN" altLang="en-US" sz="2800" b="1" dirty="0">
              <a:latin typeface="+mn-ea"/>
              <a:cs typeface="+mn-ea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zh-CN" altLang="en-US" sz="2800" b="1" dirty="0">
              <a:latin typeface="+mn-ea"/>
              <a:cs typeface="+mn-ea"/>
            </a:endParaRPr>
          </a:p>
        </p:txBody>
      </p:sp>
      <p:pic>
        <p:nvPicPr>
          <p:cNvPr id="14" name="图片 13" descr="OIP-C (2)"/>
          <p:cNvPicPr>
            <a:picLocks noChangeAspect="1"/>
          </p:cNvPicPr>
          <p:nvPr/>
        </p:nvPicPr>
        <p:blipFill>
          <a:blip r:embed="rId3"/>
          <a:srcRect l="13621" b="6309"/>
          <a:stretch>
            <a:fillRect/>
          </a:stretch>
        </p:blipFill>
        <p:spPr>
          <a:xfrm>
            <a:off x="8632190" y="0"/>
            <a:ext cx="3559810" cy="2574290"/>
          </a:xfrm>
          <a:prstGeom prst="rect">
            <a:avLst/>
          </a:prstGeom>
        </p:spPr>
      </p:pic>
      <p:pic>
        <p:nvPicPr>
          <p:cNvPr id="15" name="图片 14" descr="t0150f6362a60acb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190" y="4697730"/>
            <a:ext cx="3559810" cy="2160270"/>
          </a:xfrm>
          <a:prstGeom prst="rect">
            <a:avLst/>
          </a:prstGeom>
        </p:spPr>
      </p:pic>
      <p:pic>
        <p:nvPicPr>
          <p:cNvPr id="16" name="图片 15" descr="de1acb04379a45608f72ae627b7506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825" y="2077720"/>
            <a:ext cx="3559175" cy="26473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ttps://photo-static-api.fotomore.com/creative/vcg/400/new/VCG211142683030.jpg?uid=386&amp;timestamp=1733752202&amp;sign=1c1cc59659be19d380b00847125e567a" descr="新小土豆"/>
          <p:cNvPicPr>
            <a:picLocks noChangeAspect="1"/>
          </p:cNvPicPr>
          <p:nvPr/>
        </p:nvPicPr>
        <p:blipFill>
          <a:blip r:embed="rId3"/>
          <a:srcRect t="17594" b="17594"/>
          <a:stretch>
            <a:fillRect/>
          </a:stretch>
        </p:blipFill>
        <p:spPr>
          <a:xfrm>
            <a:off x="4545330" y="1358900"/>
            <a:ext cx="4134485" cy="40138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5" h="3898">
                <a:moveTo>
                  <a:pt x="2008" y="0"/>
                </a:moveTo>
                <a:cubicBezTo>
                  <a:pt x="3116" y="0"/>
                  <a:pt x="4015" y="873"/>
                  <a:pt x="4015" y="1949"/>
                </a:cubicBezTo>
                <a:cubicBezTo>
                  <a:pt x="4015" y="3025"/>
                  <a:pt x="3116" y="3898"/>
                  <a:pt x="2008" y="3898"/>
                </a:cubicBezTo>
                <a:cubicBezTo>
                  <a:pt x="899" y="3898"/>
                  <a:pt x="0" y="3025"/>
                  <a:pt x="0" y="1949"/>
                </a:cubicBezTo>
                <a:cubicBezTo>
                  <a:pt x="0" y="873"/>
                  <a:pt x="899" y="0"/>
                  <a:pt x="2008" y="0"/>
                </a:cubicBez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0"/>
            <a:ext cx="798195" cy="6856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  <a:cs typeface="+mn-ea"/>
              </a:rPr>
              <a:t>育种分析</a:t>
            </a:r>
            <a:r>
              <a:rPr lang="en-US" altLang="zh-CN" sz="4000" b="1" dirty="0">
                <a:latin typeface="+mn-ea"/>
                <a:cs typeface="+mn-ea"/>
              </a:rPr>
              <a:t>—</a:t>
            </a:r>
            <a:r>
              <a:rPr lang="zh-CN" altLang="en-US" sz="4000" b="1" dirty="0">
                <a:latin typeface="+mn-ea"/>
                <a:cs typeface="+mn-ea"/>
              </a:rPr>
              <a:t>育种现状</a:t>
            </a:r>
          </a:p>
        </p:txBody>
      </p:sp>
      <p:sp>
        <p:nvSpPr>
          <p:cNvPr id="14" name="矩形标注 13"/>
          <p:cNvSpPr/>
          <p:nvPr/>
        </p:nvSpPr>
        <p:spPr>
          <a:xfrm>
            <a:off x="8573135" y="978535"/>
            <a:ext cx="3356610" cy="4804410"/>
          </a:xfrm>
          <a:prstGeom prst="wedgeRectCallout">
            <a:avLst>
              <a:gd name="adj1" fmla="val -63469"/>
              <a:gd name="adj2" fmla="val -5007"/>
            </a:avLst>
          </a:prstGeom>
          <a:solidFill>
            <a:srgbClr val="F2E18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标注 14"/>
          <p:cNvSpPr/>
          <p:nvPr/>
        </p:nvSpPr>
        <p:spPr>
          <a:xfrm>
            <a:off x="1579245" y="805815"/>
            <a:ext cx="3477895" cy="4977765"/>
          </a:xfrm>
          <a:prstGeom prst="wedgeRectCallout">
            <a:avLst>
              <a:gd name="adj1" fmla="val 60279"/>
              <a:gd name="adj2" fmla="val 1197"/>
            </a:avLst>
          </a:prstGeom>
          <a:solidFill>
            <a:srgbClr val="F2E18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56080" y="901065"/>
            <a:ext cx="3169920" cy="488188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  <a:cs typeface="+mn-ea"/>
              </a:rPr>
              <a:t>1.无性繁殖：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简便、有效</a:t>
            </a:r>
            <a:r>
              <a:rPr lang="zh-CN" altLang="en-US" sz="2400" b="1" dirty="0">
                <a:latin typeface="+mn-ea"/>
                <a:cs typeface="+mn-ea"/>
              </a:rPr>
              <a:t>，又确保了品种的纯度。但经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多代种植后病毒易</a:t>
            </a:r>
            <a:r>
              <a:rPr lang="zh-CN" altLang="en-US" sz="2400" b="1" dirty="0">
                <a:latin typeface="+mn-ea"/>
                <a:cs typeface="+mn-ea"/>
              </a:rPr>
              <a:t>在种薯内积累，导致种质退化。在多种因子共同诱发下，易致使马铃薯连作后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土传病害加剧</a:t>
            </a:r>
            <a:r>
              <a:rPr lang="zh-CN" altLang="en-US" sz="2400" b="1" dirty="0">
                <a:latin typeface="+mn-ea"/>
                <a:cs typeface="+mn-ea"/>
              </a:rPr>
              <a:t>。因此，加强马铃薯生产管理对提高产量和品质具有积极作用。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679815" y="1148715"/>
            <a:ext cx="3169920" cy="468503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+mn-ea"/>
                <a:cs typeface="+mn-ea"/>
              </a:rPr>
              <a:t>2</a:t>
            </a:r>
            <a:r>
              <a:rPr lang="zh-CN" altLang="en-US" sz="2400" b="1" dirty="0">
                <a:latin typeface="+mn-ea"/>
                <a:cs typeface="+mn-ea"/>
              </a:rPr>
              <a:t>.病虫害防治：实际生产中，应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加强优良品种选育</a:t>
            </a:r>
            <a:r>
              <a:rPr lang="zh-CN" altLang="en-US" sz="2400" b="1" dirty="0">
                <a:latin typeface="+mn-ea"/>
                <a:cs typeface="+mn-ea"/>
              </a:rPr>
              <a:t>，对农业土地进行严格和有效的管理，坚持</a:t>
            </a:r>
            <a:r>
              <a:rPr lang="en-US" altLang="zh-CN" sz="2400" b="1" dirty="0">
                <a:latin typeface="+mn-ea"/>
                <a:cs typeface="+mn-ea"/>
              </a:rPr>
              <a:t>“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以预防为导向，全面治理</a:t>
            </a:r>
            <a:r>
              <a:rPr lang="en-US" altLang="zh-CN" sz="2400" b="1" dirty="0">
                <a:latin typeface="+mn-ea"/>
                <a:cs typeface="+mn-ea"/>
              </a:rPr>
              <a:t>”</a:t>
            </a:r>
            <a:r>
              <a:rPr lang="zh-CN" altLang="en-US" sz="2400" b="1" dirty="0">
                <a:latin typeface="+mn-ea"/>
                <a:cs typeface="+mn-ea"/>
              </a:rPr>
              <a:t>的策略，结合农业、物理、生物和化学等防治手段，以提高防治效果。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0"/>
            <a:ext cx="798195" cy="68573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  <a:cs typeface="+mn-ea"/>
              </a:rPr>
              <a:t>育种分析</a:t>
            </a:r>
            <a:r>
              <a:rPr lang="en-US" altLang="zh-CN" sz="4000" b="1" dirty="0">
                <a:latin typeface="+mn-ea"/>
                <a:cs typeface="+mn-ea"/>
              </a:rPr>
              <a:t>—</a:t>
            </a:r>
            <a:r>
              <a:rPr lang="zh-CN" altLang="en-US" sz="4000" b="1" dirty="0">
                <a:latin typeface="+mn-ea"/>
                <a:cs typeface="+mn-ea"/>
              </a:rPr>
              <a:t>育种目标</a:t>
            </a:r>
          </a:p>
        </p:txBody>
      </p:sp>
      <p:pic>
        <p:nvPicPr>
          <p:cNvPr id="13" name="https://photo-static-api.fotomore.com/creative/vcg/400/new/VCG41N891729588.jpg?uid=386&amp;timestamp=1733752092&amp;sign=41a9c3dc72b9c83c1cfd778edf4e93cf" descr="在木桌上的玻璃碗里煮熟的小土豆。俯视图"/>
          <p:cNvPicPr>
            <a:picLocks noChangeAspect="1"/>
          </p:cNvPicPr>
          <p:nvPr/>
        </p:nvPicPr>
        <p:blipFill>
          <a:blip r:embed="rId3"/>
          <a:srcRect l="15893" r="15893"/>
          <a:stretch>
            <a:fillRect/>
          </a:stretch>
        </p:blipFill>
        <p:spPr>
          <a:xfrm>
            <a:off x="4351655" y="779780"/>
            <a:ext cx="4721860" cy="45847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5" h="3898">
                <a:moveTo>
                  <a:pt x="2008" y="0"/>
                </a:moveTo>
                <a:cubicBezTo>
                  <a:pt x="3116" y="0"/>
                  <a:pt x="4015" y="873"/>
                  <a:pt x="4015" y="1949"/>
                </a:cubicBezTo>
                <a:cubicBezTo>
                  <a:pt x="4015" y="3025"/>
                  <a:pt x="3116" y="3898"/>
                  <a:pt x="2008" y="3898"/>
                </a:cubicBezTo>
                <a:cubicBezTo>
                  <a:pt x="899" y="3898"/>
                  <a:pt x="0" y="3025"/>
                  <a:pt x="0" y="1949"/>
                </a:cubicBezTo>
                <a:cubicBezTo>
                  <a:pt x="0" y="873"/>
                  <a:pt x="899" y="0"/>
                  <a:pt x="2008" y="0"/>
                </a:cubicBez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4" name="矩形标注 13"/>
          <p:cNvSpPr/>
          <p:nvPr/>
        </p:nvSpPr>
        <p:spPr>
          <a:xfrm>
            <a:off x="8698230" y="1318895"/>
            <a:ext cx="3250565" cy="3813175"/>
          </a:xfrm>
          <a:prstGeom prst="wedgeRectCallout">
            <a:avLst>
              <a:gd name="adj1" fmla="val -69808"/>
              <a:gd name="adj2" fmla="val 407"/>
            </a:avLst>
          </a:prstGeom>
          <a:solidFill>
            <a:srgbClr val="F2E18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标注 14"/>
          <p:cNvSpPr/>
          <p:nvPr/>
        </p:nvSpPr>
        <p:spPr>
          <a:xfrm>
            <a:off x="1586230" y="178435"/>
            <a:ext cx="3446145" cy="2894330"/>
          </a:xfrm>
          <a:prstGeom prst="wedgeRectCallout">
            <a:avLst>
              <a:gd name="adj1" fmla="val 62990"/>
              <a:gd name="adj2" fmla="val 36200"/>
            </a:avLst>
          </a:prstGeom>
          <a:solidFill>
            <a:srgbClr val="F2E18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35455" y="293688"/>
            <a:ext cx="3169920" cy="2779077"/>
          </a:xfrm>
          <a:prstGeom prst="rect">
            <a:avLst/>
          </a:prstGeom>
          <a:solidFill>
            <a:srgbClr val="F2E189"/>
          </a:solidFill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  <a:cs typeface="+mn-ea"/>
              </a:rPr>
              <a:t>1.高产性育种：通过选择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适应性强</a:t>
            </a:r>
            <a:r>
              <a:rPr lang="zh-CN" altLang="en-US" sz="2400" b="1" dirty="0">
                <a:latin typeface="+mn-ea"/>
                <a:cs typeface="+mn-ea"/>
              </a:rPr>
              <a:t>、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植株生长稳健</a:t>
            </a:r>
            <a:r>
              <a:rPr lang="zh-CN" altLang="en-US" sz="2400" b="1" dirty="0">
                <a:latin typeface="+mn-ea"/>
                <a:cs typeface="+mn-ea"/>
              </a:rPr>
              <a:t>、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块茎膨大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</a:rPr>
              <a:t>的</a:t>
            </a:r>
            <a:r>
              <a:rPr lang="zh-CN" altLang="en-US" sz="2400" b="1" dirty="0">
                <a:latin typeface="+mn-ea"/>
                <a:cs typeface="+mn-ea"/>
              </a:rPr>
              <a:t>良好品种，可以有效提高马铃薯的单位面积产量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778875" y="1405572"/>
            <a:ext cx="3169920" cy="3334385"/>
          </a:xfrm>
          <a:prstGeom prst="rect">
            <a:avLst/>
          </a:prstGeom>
          <a:solidFill>
            <a:srgbClr val="F2E189"/>
          </a:solidFill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+mn-ea"/>
                <a:cs typeface="+mn-ea"/>
              </a:rPr>
              <a:t>2</a:t>
            </a:r>
            <a:r>
              <a:rPr lang="zh-CN" altLang="en-US" sz="2400" b="1" dirty="0">
                <a:latin typeface="+mn-ea"/>
                <a:cs typeface="+mn-ea"/>
              </a:rPr>
              <a:t>.抗病性育种：抗病性育种是提高马铃薯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生产稳定性</a:t>
            </a:r>
            <a:r>
              <a:rPr lang="zh-CN" altLang="en-US" sz="2400" b="1" dirty="0">
                <a:latin typeface="+mn-ea"/>
                <a:cs typeface="+mn-ea"/>
              </a:rPr>
              <a:t>和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减少农药使用</a:t>
            </a:r>
            <a:r>
              <a:rPr lang="zh-CN" altLang="en-US" sz="2400" b="1" dirty="0">
                <a:latin typeface="+mn-ea"/>
                <a:cs typeface="+mn-ea"/>
              </a:rPr>
              <a:t>的关键。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  <a:cs typeface="+mn-ea"/>
              </a:rPr>
              <a:t>其中抗病育种的途径包括：选择抗病品种、基因转移与基因组编辑。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1578610" y="3662680"/>
            <a:ext cx="3446145" cy="2894330"/>
          </a:xfrm>
          <a:prstGeom prst="wedgeRectCallout">
            <a:avLst>
              <a:gd name="adj1" fmla="val 65717"/>
              <a:gd name="adj2" fmla="val -37691"/>
            </a:avLst>
          </a:prstGeom>
          <a:solidFill>
            <a:srgbClr val="F2E18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7040" y="3812540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latin typeface="+mn-ea"/>
                <a:cs typeface="+mn-ea"/>
              </a:rPr>
              <a:t>3</a:t>
            </a:r>
            <a:r>
              <a:rPr lang="zh-CN" altLang="en-US" sz="2400" b="1">
                <a:latin typeface="+mn-ea"/>
                <a:cs typeface="+mn-ea"/>
              </a:rPr>
              <a:t>.耐逆性育种：马铃薯对环境条件的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敏感性较强</a:t>
            </a:r>
            <a:r>
              <a:rPr lang="zh-CN" altLang="en-US" sz="2400" b="1">
                <a:latin typeface="+mn-ea"/>
                <a:cs typeface="+mn-ea"/>
              </a:rPr>
              <a:t>。抗旱、抗盐碱、耐低温成为其耐逆性育种目标。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http://photo-static-api.fotomore.com/creative/vcg/veer/400/new/VCG41N623708514.jpg?uid=386&amp;timestamp=1733747953&amp;sign=bac9327a1530df8a80ec4c3b3ca215e5" descr="templates\picture_hover\&amp;pky290_sjzg_VCG41N623708514&amp;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-7811135" y="3949700"/>
            <a:ext cx="27410410" cy="9033510"/>
          </a:xfrm>
          <a:prstGeom prst="rect">
            <a:avLst/>
          </a:prstGeom>
        </p:spPr>
      </p:pic>
      <p:pic>
        <p:nvPicPr>
          <p:cNvPr id="28" name="https://photo-static-api.fotomore.com/creative/vcg/veer/400/new/VCG41N150863197.jpg?uid=386&amp;timestamp=1732265042&amp;sign=2d437e277243494c20802cf7f950f289" descr="篮子里装满了土豆和欧芹"/>
          <p:cNvPicPr>
            <a:picLocks noChangeAspect="1"/>
          </p:cNvPicPr>
          <p:nvPr/>
        </p:nvPicPr>
        <p:blipFill>
          <a:blip r:embed="rId45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63" name="圆角矩形 62"/>
          <p:cNvSpPr/>
          <p:nvPr>
            <p:custDataLst>
              <p:tags r:id="rId2"/>
            </p:custDataLst>
          </p:nvPr>
        </p:nvSpPr>
        <p:spPr>
          <a:xfrm rot="2700000">
            <a:off x="4064000" y="51625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4" name="圆角矩形 63"/>
          <p:cNvSpPr/>
          <p:nvPr>
            <p:custDataLst>
              <p:tags r:id="rId3"/>
            </p:custDataLst>
          </p:nvPr>
        </p:nvSpPr>
        <p:spPr>
          <a:xfrm rot="2700000">
            <a:off x="4093845" y="54673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0F4D07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5" name="圆角矩形 64"/>
          <p:cNvSpPr/>
          <p:nvPr>
            <p:custDataLst>
              <p:tags r:id="rId4"/>
            </p:custDataLst>
          </p:nvPr>
        </p:nvSpPr>
        <p:spPr>
          <a:xfrm rot="2700000">
            <a:off x="5126990" y="1440180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6" name="圆角矩形 65"/>
          <p:cNvSpPr/>
          <p:nvPr>
            <p:custDataLst>
              <p:tags r:id="rId5"/>
            </p:custDataLst>
          </p:nvPr>
        </p:nvSpPr>
        <p:spPr>
          <a:xfrm rot="2700000">
            <a:off x="5156835" y="1470025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6"/>
            </p:custDataLst>
          </p:nvPr>
        </p:nvCxnSpPr>
        <p:spPr>
          <a:xfrm>
            <a:off x="5280660" y="998855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>
            <p:custDataLst>
              <p:tags r:id="rId7"/>
            </p:custDataLst>
          </p:nvPr>
        </p:nvSpPr>
        <p:spPr>
          <a:xfrm>
            <a:off x="6769735" y="9042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8"/>
            </p:custDataLst>
          </p:nvPr>
        </p:nvCxnSpPr>
        <p:spPr>
          <a:xfrm>
            <a:off x="6338570" y="1922780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0" name="椭圆 69"/>
          <p:cNvSpPr/>
          <p:nvPr>
            <p:custDataLst>
              <p:tags r:id="rId9"/>
            </p:custDataLst>
          </p:nvPr>
        </p:nvSpPr>
        <p:spPr>
          <a:xfrm>
            <a:off x="7827645" y="182816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3936365" y="678815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</a:p>
        </p:txBody>
      </p:sp>
      <p:sp>
        <p:nvSpPr>
          <p:cNvPr id="72" name="圆角矩形 71"/>
          <p:cNvSpPr/>
          <p:nvPr>
            <p:custDataLst>
              <p:tags r:id="rId11"/>
            </p:custDataLst>
          </p:nvPr>
        </p:nvSpPr>
        <p:spPr>
          <a:xfrm rot="2700000">
            <a:off x="4066540" y="240093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12"/>
            </p:custDataLst>
          </p:nvPr>
        </p:nvSpPr>
        <p:spPr>
          <a:xfrm rot="2700000">
            <a:off x="4096385" y="2430780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13"/>
            </p:custDataLst>
          </p:nvPr>
        </p:nvCxnSpPr>
        <p:spPr>
          <a:xfrm>
            <a:off x="5280660" y="288290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6769735" y="278828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15"/>
            </p:custDataLst>
          </p:nvPr>
        </p:nvSpPr>
        <p:spPr>
          <a:xfrm>
            <a:off x="3933825" y="25628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</a:p>
        </p:txBody>
      </p:sp>
      <p:sp>
        <p:nvSpPr>
          <p:cNvPr id="77" name="圆角矩形 76"/>
          <p:cNvSpPr/>
          <p:nvPr>
            <p:custDataLst>
              <p:tags r:id="rId16"/>
            </p:custDataLst>
          </p:nvPr>
        </p:nvSpPr>
        <p:spPr>
          <a:xfrm rot="2700000">
            <a:off x="4067810" y="414972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8" name="圆角矩形 77"/>
          <p:cNvSpPr/>
          <p:nvPr>
            <p:custDataLst>
              <p:tags r:id="rId17"/>
            </p:custDataLst>
          </p:nvPr>
        </p:nvSpPr>
        <p:spPr>
          <a:xfrm rot="2700000">
            <a:off x="4093845" y="418020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9" name="直接连接符 78"/>
          <p:cNvCxnSpPr/>
          <p:nvPr>
            <p:custDataLst>
              <p:tags r:id="rId18"/>
            </p:custDataLst>
          </p:nvPr>
        </p:nvCxnSpPr>
        <p:spPr>
          <a:xfrm>
            <a:off x="5278120" y="463169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0" name="椭圆 79"/>
          <p:cNvSpPr/>
          <p:nvPr>
            <p:custDataLst>
              <p:tags r:id="rId19"/>
            </p:custDataLst>
          </p:nvPr>
        </p:nvSpPr>
        <p:spPr>
          <a:xfrm>
            <a:off x="6767195" y="453707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0"/>
            </p:custDataLst>
          </p:nvPr>
        </p:nvSpPr>
        <p:spPr>
          <a:xfrm>
            <a:off x="3933825" y="435483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05</a:t>
            </a:r>
          </a:p>
        </p:txBody>
      </p:sp>
      <p:sp>
        <p:nvSpPr>
          <p:cNvPr id="83" name="文本框 82"/>
          <p:cNvSpPr txBox="1"/>
          <p:nvPr>
            <p:custDataLst>
              <p:tags r:id="rId21"/>
            </p:custDataLst>
          </p:nvPr>
        </p:nvSpPr>
        <p:spPr>
          <a:xfrm>
            <a:off x="4996815" y="160274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</a:p>
        </p:txBody>
      </p:sp>
      <p:sp>
        <p:nvSpPr>
          <p:cNvPr id="84" name="圆角矩形 83"/>
          <p:cNvSpPr/>
          <p:nvPr>
            <p:custDataLst>
              <p:tags r:id="rId22"/>
            </p:custDataLst>
          </p:nvPr>
        </p:nvSpPr>
        <p:spPr>
          <a:xfrm rot="2700000">
            <a:off x="5126990" y="326072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5" name="圆角矩形 84"/>
          <p:cNvSpPr/>
          <p:nvPr>
            <p:custDataLst>
              <p:tags r:id="rId23"/>
            </p:custDataLst>
          </p:nvPr>
        </p:nvSpPr>
        <p:spPr>
          <a:xfrm rot="2700000">
            <a:off x="5156835" y="329057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/>
          <p:nvPr>
            <p:custDataLst>
              <p:tags r:id="rId24"/>
            </p:custDataLst>
          </p:nvPr>
        </p:nvCxnSpPr>
        <p:spPr>
          <a:xfrm>
            <a:off x="6338570" y="372935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7" name="椭圆 86"/>
          <p:cNvSpPr/>
          <p:nvPr>
            <p:custDataLst>
              <p:tags r:id="rId25"/>
            </p:custDataLst>
          </p:nvPr>
        </p:nvSpPr>
        <p:spPr>
          <a:xfrm>
            <a:off x="7827645" y="36347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6"/>
            </p:custDataLst>
          </p:nvPr>
        </p:nvSpPr>
        <p:spPr>
          <a:xfrm>
            <a:off x="5014595" y="342265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</a:p>
        </p:txBody>
      </p:sp>
      <p:sp>
        <p:nvSpPr>
          <p:cNvPr id="89" name="圆角矩形 88"/>
          <p:cNvSpPr/>
          <p:nvPr>
            <p:custDataLst>
              <p:tags r:id="rId27"/>
            </p:custDataLst>
          </p:nvPr>
        </p:nvSpPr>
        <p:spPr>
          <a:xfrm rot="2700000">
            <a:off x="5126990" y="508063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0" name="圆角矩形 89"/>
          <p:cNvSpPr/>
          <p:nvPr>
            <p:custDataLst>
              <p:tags r:id="rId28"/>
            </p:custDataLst>
          </p:nvPr>
        </p:nvSpPr>
        <p:spPr>
          <a:xfrm rot="2700000">
            <a:off x="5156835" y="511048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6346825" y="553656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92" name="椭圆 91"/>
          <p:cNvSpPr/>
          <p:nvPr>
            <p:custDataLst>
              <p:tags r:id="rId30"/>
            </p:custDataLst>
          </p:nvPr>
        </p:nvSpPr>
        <p:spPr>
          <a:xfrm>
            <a:off x="7835900" y="544195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31"/>
            </p:custDataLst>
          </p:nvPr>
        </p:nvSpPr>
        <p:spPr>
          <a:xfrm>
            <a:off x="4996180" y="52425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06</a:t>
            </a:r>
          </a:p>
        </p:txBody>
      </p:sp>
      <p:cxnSp>
        <p:nvCxnSpPr>
          <p:cNvPr id="135" name="直接箭头连接符 134"/>
          <p:cNvCxnSpPr/>
          <p:nvPr>
            <p:custDataLst>
              <p:tags r:id="rId32"/>
            </p:custDataLst>
          </p:nvPr>
        </p:nvCxnSpPr>
        <p:spPr>
          <a:xfrm>
            <a:off x="4944110" y="135572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7" name="直接箭头连接符 136"/>
          <p:cNvCxnSpPr/>
          <p:nvPr>
            <p:custDataLst>
              <p:tags r:id="rId33"/>
            </p:custDataLst>
          </p:nvPr>
        </p:nvCxnSpPr>
        <p:spPr>
          <a:xfrm>
            <a:off x="4940935" y="3232150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8" name="直接箭头连接符 137"/>
          <p:cNvCxnSpPr/>
          <p:nvPr>
            <p:custDataLst>
              <p:tags r:id="rId34"/>
            </p:custDataLst>
          </p:nvPr>
        </p:nvCxnSpPr>
        <p:spPr>
          <a:xfrm>
            <a:off x="4944110" y="505015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9" name="直接箭头连接符 138"/>
          <p:cNvCxnSpPr/>
          <p:nvPr>
            <p:custDataLst>
              <p:tags r:id="rId35"/>
            </p:custDataLst>
          </p:nvPr>
        </p:nvCxnSpPr>
        <p:spPr>
          <a:xfrm flipH="1">
            <a:off x="4969510" y="233045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40" name="直接箭头连接符 139"/>
          <p:cNvCxnSpPr/>
          <p:nvPr>
            <p:custDataLst>
              <p:tags r:id="rId36"/>
            </p:custDataLst>
          </p:nvPr>
        </p:nvCxnSpPr>
        <p:spPr>
          <a:xfrm flipH="1">
            <a:off x="4960620" y="406400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sp>
        <p:nvSpPr>
          <p:cNvPr id="94" name="文本框 93"/>
          <p:cNvSpPr txBox="1"/>
          <p:nvPr>
            <p:custDataLst>
              <p:tags r:id="rId37"/>
            </p:custDataLst>
          </p:nvPr>
        </p:nvSpPr>
        <p:spPr>
          <a:xfrm>
            <a:off x="7223125" y="67881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生长习性</a:t>
            </a:r>
          </a:p>
        </p:txBody>
      </p:sp>
      <p:sp>
        <p:nvSpPr>
          <p:cNvPr id="96" name="文本框 95"/>
          <p:cNvSpPr txBox="1"/>
          <p:nvPr>
            <p:custDataLst>
              <p:tags r:id="rId38"/>
            </p:custDataLst>
          </p:nvPr>
        </p:nvSpPr>
        <p:spPr>
          <a:xfrm>
            <a:off x="8233410" y="1625600"/>
            <a:ext cx="241300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生态分布特点</a:t>
            </a:r>
          </a:p>
        </p:txBody>
      </p:sp>
      <p:sp>
        <p:nvSpPr>
          <p:cNvPr id="98" name="文本框 97"/>
          <p:cNvSpPr txBox="1"/>
          <p:nvPr>
            <p:custDataLst>
              <p:tags r:id="rId39"/>
            </p:custDataLst>
          </p:nvPr>
        </p:nvSpPr>
        <p:spPr>
          <a:xfrm>
            <a:off x="7178040" y="2605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生产现状</a:t>
            </a:r>
          </a:p>
        </p:txBody>
      </p:sp>
      <p:sp>
        <p:nvSpPr>
          <p:cNvPr id="100" name="文本框 99"/>
          <p:cNvSpPr txBox="1"/>
          <p:nvPr>
            <p:custDataLst>
              <p:tags r:id="rId40"/>
            </p:custDataLst>
          </p:nvPr>
        </p:nvSpPr>
        <p:spPr>
          <a:xfrm>
            <a:off x="8233410" y="3484880"/>
            <a:ext cx="265112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需求与育种分析</a:t>
            </a:r>
          </a:p>
        </p:txBody>
      </p:sp>
      <p:sp>
        <p:nvSpPr>
          <p:cNvPr id="102" name="文本框 101"/>
          <p:cNvSpPr txBox="1"/>
          <p:nvPr>
            <p:custDataLst>
              <p:tags r:id="rId41"/>
            </p:custDataLst>
          </p:nvPr>
        </p:nvSpPr>
        <p:spPr>
          <a:xfrm>
            <a:off x="7223125" y="4354830"/>
            <a:ext cx="410908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chemeClr val="accent6">
                    <a:lumMod val="75000"/>
                  </a:schemeClr>
                </a:solidFill>
                <a:latin typeface="+mn-ea"/>
                <a:sym typeface="微软雅黑" panose="020B0503020204020204" charset="-122"/>
              </a:rPr>
              <a:t>相关加工产业现状与发展</a:t>
            </a:r>
          </a:p>
        </p:txBody>
      </p:sp>
      <p:sp>
        <p:nvSpPr>
          <p:cNvPr id="104" name="文本框 103"/>
          <p:cNvSpPr txBox="1"/>
          <p:nvPr>
            <p:custDataLst>
              <p:tags r:id="rId42"/>
            </p:custDataLst>
          </p:nvPr>
        </p:nvSpPr>
        <p:spPr>
          <a:xfrm>
            <a:off x="8233410" y="5272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相关政策</a:t>
            </a: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2415" y="972185"/>
            <a:ext cx="3415030" cy="4077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http://photo-static-api.fotomore.com/creative/vcg/veer/400/new/VCG41N623708514.jpg?uid=386&amp;timestamp=1733747953&amp;sign=bac9327a1530df8a80ec4c3b3ca215e5" descr="templates\picture_hover\&amp;pky290_sjzg_VCG41N623708514&amp;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-7811135" y="3949700"/>
            <a:ext cx="27410410" cy="9033510"/>
          </a:xfrm>
          <a:prstGeom prst="rect">
            <a:avLst/>
          </a:prstGeom>
        </p:spPr>
      </p:pic>
      <p:pic>
        <p:nvPicPr>
          <p:cNvPr id="28" name="https://photo-static-api.fotomore.com/creative/vcg/veer/400/new/VCG41N150863197.jpg?uid=386&amp;timestamp=1732265042&amp;sign=2d437e277243494c20802cf7f950f289" descr="篮子里装满了土豆和欧芹"/>
          <p:cNvPicPr>
            <a:picLocks noChangeAspect="1"/>
          </p:cNvPicPr>
          <p:nvPr/>
        </p:nvPicPr>
        <p:blipFill>
          <a:blip r:embed="rId45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63" name="圆角矩形 62"/>
          <p:cNvSpPr/>
          <p:nvPr>
            <p:custDataLst>
              <p:tags r:id="rId2"/>
            </p:custDataLst>
          </p:nvPr>
        </p:nvSpPr>
        <p:spPr>
          <a:xfrm rot="2700000">
            <a:off x="4064000" y="51625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4" name="圆角矩形 63"/>
          <p:cNvSpPr/>
          <p:nvPr>
            <p:custDataLst>
              <p:tags r:id="rId3"/>
            </p:custDataLst>
          </p:nvPr>
        </p:nvSpPr>
        <p:spPr>
          <a:xfrm rot="2700000">
            <a:off x="4093845" y="54673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0F4D07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5" name="圆角矩形 64"/>
          <p:cNvSpPr/>
          <p:nvPr>
            <p:custDataLst>
              <p:tags r:id="rId4"/>
            </p:custDataLst>
          </p:nvPr>
        </p:nvSpPr>
        <p:spPr>
          <a:xfrm rot="2700000">
            <a:off x="5126990" y="1440180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6" name="圆角矩形 65"/>
          <p:cNvSpPr/>
          <p:nvPr>
            <p:custDataLst>
              <p:tags r:id="rId5"/>
            </p:custDataLst>
          </p:nvPr>
        </p:nvSpPr>
        <p:spPr>
          <a:xfrm rot="2700000">
            <a:off x="5156835" y="1470025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6"/>
            </p:custDataLst>
          </p:nvPr>
        </p:nvCxnSpPr>
        <p:spPr>
          <a:xfrm>
            <a:off x="5280660" y="998855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>
            <p:custDataLst>
              <p:tags r:id="rId7"/>
            </p:custDataLst>
          </p:nvPr>
        </p:nvSpPr>
        <p:spPr>
          <a:xfrm>
            <a:off x="6769735" y="9042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8"/>
            </p:custDataLst>
          </p:nvPr>
        </p:nvCxnSpPr>
        <p:spPr>
          <a:xfrm>
            <a:off x="6338570" y="1922780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0" name="椭圆 69"/>
          <p:cNvSpPr/>
          <p:nvPr>
            <p:custDataLst>
              <p:tags r:id="rId9"/>
            </p:custDataLst>
          </p:nvPr>
        </p:nvSpPr>
        <p:spPr>
          <a:xfrm>
            <a:off x="7827645" y="182816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3936365" y="678815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</a:p>
        </p:txBody>
      </p:sp>
      <p:sp>
        <p:nvSpPr>
          <p:cNvPr id="72" name="圆角矩形 71"/>
          <p:cNvSpPr/>
          <p:nvPr>
            <p:custDataLst>
              <p:tags r:id="rId11"/>
            </p:custDataLst>
          </p:nvPr>
        </p:nvSpPr>
        <p:spPr>
          <a:xfrm rot="2700000">
            <a:off x="4066540" y="240093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12"/>
            </p:custDataLst>
          </p:nvPr>
        </p:nvSpPr>
        <p:spPr>
          <a:xfrm rot="2700000">
            <a:off x="4096385" y="2430780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13"/>
            </p:custDataLst>
          </p:nvPr>
        </p:nvCxnSpPr>
        <p:spPr>
          <a:xfrm>
            <a:off x="5280660" y="288290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6769735" y="278828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15"/>
            </p:custDataLst>
          </p:nvPr>
        </p:nvSpPr>
        <p:spPr>
          <a:xfrm>
            <a:off x="3933825" y="25628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</a:p>
        </p:txBody>
      </p:sp>
      <p:sp>
        <p:nvSpPr>
          <p:cNvPr id="77" name="圆角矩形 76"/>
          <p:cNvSpPr/>
          <p:nvPr>
            <p:custDataLst>
              <p:tags r:id="rId16"/>
            </p:custDataLst>
          </p:nvPr>
        </p:nvSpPr>
        <p:spPr>
          <a:xfrm rot="2700000">
            <a:off x="4067810" y="414972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8" name="圆角矩形 77"/>
          <p:cNvSpPr/>
          <p:nvPr>
            <p:custDataLst>
              <p:tags r:id="rId17"/>
            </p:custDataLst>
          </p:nvPr>
        </p:nvSpPr>
        <p:spPr>
          <a:xfrm rot="2700000">
            <a:off x="4093845" y="418020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9" name="直接连接符 78"/>
          <p:cNvCxnSpPr/>
          <p:nvPr>
            <p:custDataLst>
              <p:tags r:id="rId18"/>
            </p:custDataLst>
          </p:nvPr>
        </p:nvCxnSpPr>
        <p:spPr>
          <a:xfrm>
            <a:off x="5278120" y="463169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0" name="椭圆 79"/>
          <p:cNvSpPr/>
          <p:nvPr>
            <p:custDataLst>
              <p:tags r:id="rId19"/>
            </p:custDataLst>
          </p:nvPr>
        </p:nvSpPr>
        <p:spPr>
          <a:xfrm>
            <a:off x="6767195" y="453707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0"/>
            </p:custDataLst>
          </p:nvPr>
        </p:nvSpPr>
        <p:spPr>
          <a:xfrm>
            <a:off x="3933825" y="435483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05</a:t>
            </a:r>
          </a:p>
        </p:txBody>
      </p:sp>
      <p:sp>
        <p:nvSpPr>
          <p:cNvPr id="83" name="文本框 82"/>
          <p:cNvSpPr txBox="1"/>
          <p:nvPr>
            <p:custDataLst>
              <p:tags r:id="rId21"/>
            </p:custDataLst>
          </p:nvPr>
        </p:nvSpPr>
        <p:spPr>
          <a:xfrm>
            <a:off x="4996815" y="160274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</a:p>
        </p:txBody>
      </p:sp>
      <p:sp>
        <p:nvSpPr>
          <p:cNvPr id="84" name="圆角矩形 83"/>
          <p:cNvSpPr/>
          <p:nvPr>
            <p:custDataLst>
              <p:tags r:id="rId22"/>
            </p:custDataLst>
          </p:nvPr>
        </p:nvSpPr>
        <p:spPr>
          <a:xfrm rot="2700000">
            <a:off x="5126990" y="326072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5" name="圆角矩形 84"/>
          <p:cNvSpPr/>
          <p:nvPr>
            <p:custDataLst>
              <p:tags r:id="rId23"/>
            </p:custDataLst>
          </p:nvPr>
        </p:nvSpPr>
        <p:spPr>
          <a:xfrm rot="2700000">
            <a:off x="5156835" y="329057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/>
          <p:nvPr>
            <p:custDataLst>
              <p:tags r:id="rId24"/>
            </p:custDataLst>
          </p:nvPr>
        </p:nvCxnSpPr>
        <p:spPr>
          <a:xfrm>
            <a:off x="6338570" y="372935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7" name="椭圆 86"/>
          <p:cNvSpPr/>
          <p:nvPr>
            <p:custDataLst>
              <p:tags r:id="rId25"/>
            </p:custDataLst>
          </p:nvPr>
        </p:nvSpPr>
        <p:spPr>
          <a:xfrm>
            <a:off x="7827645" y="36347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6"/>
            </p:custDataLst>
          </p:nvPr>
        </p:nvSpPr>
        <p:spPr>
          <a:xfrm>
            <a:off x="5014595" y="342265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</a:p>
        </p:txBody>
      </p:sp>
      <p:sp>
        <p:nvSpPr>
          <p:cNvPr id="89" name="圆角矩形 88"/>
          <p:cNvSpPr/>
          <p:nvPr>
            <p:custDataLst>
              <p:tags r:id="rId27"/>
            </p:custDataLst>
          </p:nvPr>
        </p:nvSpPr>
        <p:spPr>
          <a:xfrm rot="2700000">
            <a:off x="5126990" y="508063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0" name="圆角矩形 89"/>
          <p:cNvSpPr/>
          <p:nvPr>
            <p:custDataLst>
              <p:tags r:id="rId28"/>
            </p:custDataLst>
          </p:nvPr>
        </p:nvSpPr>
        <p:spPr>
          <a:xfrm rot="2700000">
            <a:off x="5156835" y="511048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6346825" y="553656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92" name="椭圆 91"/>
          <p:cNvSpPr/>
          <p:nvPr>
            <p:custDataLst>
              <p:tags r:id="rId30"/>
            </p:custDataLst>
          </p:nvPr>
        </p:nvSpPr>
        <p:spPr>
          <a:xfrm>
            <a:off x="7835900" y="544195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31"/>
            </p:custDataLst>
          </p:nvPr>
        </p:nvSpPr>
        <p:spPr>
          <a:xfrm>
            <a:off x="4996180" y="52425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06</a:t>
            </a:r>
          </a:p>
        </p:txBody>
      </p:sp>
      <p:cxnSp>
        <p:nvCxnSpPr>
          <p:cNvPr id="135" name="直接箭头连接符 134"/>
          <p:cNvCxnSpPr/>
          <p:nvPr>
            <p:custDataLst>
              <p:tags r:id="rId32"/>
            </p:custDataLst>
          </p:nvPr>
        </p:nvCxnSpPr>
        <p:spPr>
          <a:xfrm>
            <a:off x="4944110" y="135572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7" name="直接箭头连接符 136"/>
          <p:cNvCxnSpPr/>
          <p:nvPr>
            <p:custDataLst>
              <p:tags r:id="rId33"/>
            </p:custDataLst>
          </p:nvPr>
        </p:nvCxnSpPr>
        <p:spPr>
          <a:xfrm>
            <a:off x="4940935" y="3232150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8" name="直接箭头连接符 137"/>
          <p:cNvCxnSpPr/>
          <p:nvPr>
            <p:custDataLst>
              <p:tags r:id="rId34"/>
            </p:custDataLst>
          </p:nvPr>
        </p:nvCxnSpPr>
        <p:spPr>
          <a:xfrm>
            <a:off x="4944110" y="505015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9" name="直接箭头连接符 138"/>
          <p:cNvCxnSpPr/>
          <p:nvPr>
            <p:custDataLst>
              <p:tags r:id="rId35"/>
            </p:custDataLst>
          </p:nvPr>
        </p:nvCxnSpPr>
        <p:spPr>
          <a:xfrm flipH="1">
            <a:off x="4969510" y="233045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40" name="直接箭头连接符 139"/>
          <p:cNvCxnSpPr/>
          <p:nvPr>
            <p:custDataLst>
              <p:tags r:id="rId36"/>
            </p:custDataLst>
          </p:nvPr>
        </p:nvCxnSpPr>
        <p:spPr>
          <a:xfrm flipH="1">
            <a:off x="4960620" y="406400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sp>
        <p:nvSpPr>
          <p:cNvPr id="94" name="文本框 93"/>
          <p:cNvSpPr txBox="1"/>
          <p:nvPr>
            <p:custDataLst>
              <p:tags r:id="rId37"/>
            </p:custDataLst>
          </p:nvPr>
        </p:nvSpPr>
        <p:spPr>
          <a:xfrm>
            <a:off x="7223125" y="67881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生长习性</a:t>
            </a:r>
          </a:p>
        </p:txBody>
      </p:sp>
      <p:sp>
        <p:nvSpPr>
          <p:cNvPr id="96" name="文本框 95"/>
          <p:cNvSpPr txBox="1"/>
          <p:nvPr>
            <p:custDataLst>
              <p:tags r:id="rId38"/>
            </p:custDataLst>
          </p:nvPr>
        </p:nvSpPr>
        <p:spPr>
          <a:xfrm>
            <a:off x="8233410" y="1625600"/>
            <a:ext cx="241300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生态分布特点</a:t>
            </a:r>
          </a:p>
        </p:txBody>
      </p:sp>
      <p:sp>
        <p:nvSpPr>
          <p:cNvPr id="98" name="文本框 97"/>
          <p:cNvSpPr txBox="1"/>
          <p:nvPr>
            <p:custDataLst>
              <p:tags r:id="rId39"/>
            </p:custDataLst>
          </p:nvPr>
        </p:nvSpPr>
        <p:spPr>
          <a:xfrm>
            <a:off x="7178040" y="2605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生产现状</a:t>
            </a:r>
          </a:p>
        </p:txBody>
      </p:sp>
      <p:sp>
        <p:nvSpPr>
          <p:cNvPr id="100" name="文本框 99"/>
          <p:cNvSpPr txBox="1"/>
          <p:nvPr>
            <p:custDataLst>
              <p:tags r:id="rId40"/>
            </p:custDataLst>
          </p:nvPr>
        </p:nvSpPr>
        <p:spPr>
          <a:xfrm>
            <a:off x="8233410" y="3484880"/>
            <a:ext cx="265112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需求与育种分析</a:t>
            </a:r>
            <a:endParaRPr lang="zh-CN" altLang="en-US" sz="2400" b="1" spc="300">
              <a:solidFill>
                <a:schemeClr val="accent4">
                  <a:lumMod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41"/>
            </p:custDataLst>
          </p:nvPr>
        </p:nvSpPr>
        <p:spPr>
          <a:xfrm>
            <a:off x="7223125" y="4354830"/>
            <a:ext cx="410908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相关加工产业现状与发展</a:t>
            </a:r>
          </a:p>
        </p:txBody>
      </p:sp>
      <p:sp>
        <p:nvSpPr>
          <p:cNvPr id="104" name="文本框 103"/>
          <p:cNvSpPr txBox="1"/>
          <p:nvPr>
            <p:custDataLst>
              <p:tags r:id="rId42"/>
            </p:custDataLst>
          </p:nvPr>
        </p:nvSpPr>
        <p:spPr>
          <a:xfrm>
            <a:off x="8233410" y="5272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相关政策</a:t>
            </a: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2415" y="972185"/>
            <a:ext cx="3415030" cy="4077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5" y="683260"/>
            <a:ext cx="12192000" cy="6174740"/>
          </a:xfrm>
          <a:prstGeom prst="rect">
            <a:avLst/>
          </a:prstGeom>
          <a:blipFill dpi="0" rotWithShape="1">
            <a:blip r:embed="rId9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039495" y="4451350"/>
            <a:ext cx="9499600" cy="213360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4259580" y="2432685"/>
            <a:ext cx="3632200" cy="4318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标题 7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5" y="0"/>
            <a:ext cx="11576685" cy="734060"/>
          </a:xfrm>
        </p:spPr>
        <p:txBody>
          <a:bodyPr wrap="square"/>
          <a:lstStyle/>
          <a:p>
            <a:r>
              <a:rPr lang="en-US" altLang="zh-CN" sz="3600" b="1" dirty="0"/>
              <a:t>  </a:t>
            </a:r>
            <a:r>
              <a:rPr lang="zh-CN" altLang="en-US" sz="3600" b="1" dirty="0"/>
              <a:t>加工产业现状</a:t>
            </a: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l="19697" r="19697"/>
          <a:stretch>
            <a:fillRect/>
          </a:stretch>
        </p:blipFill>
        <p:spPr>
          <a:xfrm>
            <a:off x="7891482" y="838518"/>
            <a:ext cx="3087033" cy="325994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04" h="7079">
                <a:moveTo>
                  <a:pt x="6550" y="0"/>
                </a:moveTo>
                <a:cubicBezTo>
                  <a:pt x="6635" y="0"/>
                  <a:pt x="6704" y="69"/>
                  <a:pt x="6704" y="155"/>
                </a:cubicBezTo>
                <a:lnTo>
                  <a:pt x="6704" y="6924"/>
                </a:lnTo>
                <a:cubicBezTo>
                  <a:pt x="6704" y="6933"/>
                  <a:pt x="6703" y="6942"/>
                  <a:pt x="6702" y="6951"/>
                </a:cubicBezTo>
                <a:cubicBezTo>
                  <a:pt x="6687" y="7035"/>
                  <a:pt x="6607" y="7091"/>
                  <a:pt x="6523" y="7077"/>
                </a:cubicBezTo>
                <a:cubicBezTo>
                  <a:pt x="5861" y="6959"/>
                  <a:pt x="3444" y="6573"/>
                  <a:pt x="187" y="6551"/>
                </a:cubicBezTo>
                <a:cubicBezTo>
                  <a:pt x="84" y="6550"/>
                  <a:pt x="0" y="6466"/>
                  <a:pt x="0" y="6363"/>
                </a:cubicBezTo>
                <a:lnTo>
                  <a:pt x="0" y="745"/>
                </a:lnTo>
                <a:cubicBezTo>
                  <a:pt x="0" y="641"/>
                  <a:pt x="84" y="557"/>
                  <a:pt x="188" y="557"/>
                </a:cubicBezTo>
                <a:cubicBezTo>
                  <a:pt x="2099" y="550"/>
                  <a:pt x="4271" y="407"/>
                  <a:pt x="6522" y="2"/>
                </a:cubicBezTo>
                <a:cubicBezTo>
                  <a:pt x="6531" y="1"/>
                  <a:pt x="6540" y="0"/>
                  <a:pt x="6550" y="0"/>
                </a:cubicBezTo>
                <a:close/>
              </a:path>
            </a:pathLst>
          </a:custGeom>
          <a:ln w="57150" cap="flat" cmpd="sng" algn="ctr">
            <a:solidFill>
              <a:schemeClr val="accent2">
                <a:lumMod val="75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l="18743" r="18743"/>
          <a:stretch>
            <a:fillRect/>
          </a:stretch>
        </p:blipFill>
        <p:spPr>
          <a:xfrm>
            <a:off x="1039534" y="838327"/>
            <a:ext cx="3087033" cy="325994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04" h="7079">
                <a:moveTo>
                  <a:pt x="151" y="0"/>
                </a:moveTo>
                <a:cubicBezTo>
                  <a:pt x="161" y="0"/>
                  <a:pt x="172" y="1"/>
                  <a:pt x="182" y="3"/>
                </a:cubicBezTo>
                <a:cubicBezTo>
                  <a:pt x="847" y="125"/>
                  <a:pt x="3269" y="529"/>
                  <a:pt x="6517" y="554"/>
                </a:cubicBezTo>
                <a:cubicBezTo>
                  <a:pt x="6621" y="555"/>
                  <a:pt x="6704" y="639"/>
                  <a:pt x="6704" y="742"/>
                </a:cubicBezTo>
                <a:lnTo>
                  <a:pt x="6704" y="6360"/>
                </a:lnTo>
                <a:cubicBezTo>
                  <a:pt x="6704" y="6464"/>
                  <a:pt x="6620" y="6548"/>
                  <a:pt x="6516" y="6549"/>
                </a:cubicBezTo>
                <a:cubicBezTo>
                  <a:pt x="4608" y="6556"/>
                  <a:pt x="2440" y="6692"/>
                  <a:pt x="181" y="7077"/>
                </a:cubicBezTo>
                <a:cubicBezTo>
                  <a:pt x="172" y="7078"/>
                  <a:pt x="164" y="7079"/>
                  <a:pt x="155" y="7079"/>
                </a:cubicBezTo>
                <a:cubicBezTo>
                  <a:pt x="69" y="7079"/>
                  <a:pt x="0" y="7010"/>
                  <a:pt x="0" y="6925"/>
                </a:cubicBezTo>
                <a:lnTo>
                  <a:pt x="0" y="155"/>
                </a:lnTo>
                <a:cubicBezTo>
                  <a:pt x="0" y="145"/>
                  <a:pt x="1" y="135"/>
                  <a:pt x="3" y="126"/>
                </a:cubicBezTo>
                <a:cubicBezTo>
                  <a:pt x="16" y="53"/>
                  <a:pt x="80" y="1"/>
                  <a:pt x="151" y="0"/>
                </a:cubicBezTo>
                <a:close/>
              </a:path>
            </a:pathLst>
          </a:custGeom>
          <a:ln w="57150" cap="flat" cmpd="sng" algn="ctr">
            <a:solidFill>
              <a:schemeClr val="accent2">
                <a:lumMod val="75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2" name="直接连接符 81"/>
          <p:cNvCxnSpPr/>
          <p:nvPr>
            <p:custDataLst>
              <p:tags r:id="rId5"/>
            </p:custDataLst>
          </p:nvPr>
        </p:nvCxnSpPr>
        <p:spPr>
          <a:xfrm>
            <a:off x="4242940" y="3580304"/>
            <a:ext cx="140461" cy="0"/>
          </a:xfrm>
          <a:prstGeom prst="line">
            <a:avLst/>
          </a:prstGeom>
          <a:ln w="6350">
            <a:solidFill>
              <a:schemeClr val="lt1">
                <a:lumMod val="10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>
            <p:custDataLst>
              <p:tags r:id="rId6"/>
            </p:custDataLst>
          </p:nvPr>
        </p:nvCxnSpPr>
        <p:spPr>
          <a:xfrm>
            <a:off x="7370201" y="3578526"/>
            <a:ext cx="140461" cy="0"/>
          </a:xfrm>
          <a:prstGeom prst="line">
            <a:avLst/>
          </a:prstGeom>
          <a:ln w="6350">
            <a:solidFill>
              <a:schemeClr val="lt1">
                <a:lumMod val="10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45728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90625" y="4563110"/>
            <a:ext cx="9241155" cy="191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+mn-ea"/>
                <a:cs typeface="+mn-ea"/>
              </a:rPr>
              <a:t>传统食品：如马铃薯淀粉、马铃薯粉条、薯片等，这类产品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市场需求稳定，技术成熟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endParaRPr lang="en-US" altLang="zh-CN" b="1" dirty="0"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+mn-ea"/>
                <a:cs typeface="+mn-ea"/>
              </a:rPr>
              <a:t>休闲食品：即食土豆泥是目前全球市场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增长最快的品类</a:t>
            </a:r>
            <a:r>
              <a:rPr lang="zh-CN" altLang="en-US" b="1" dirty="0">
                <a:latin typeface="+mn-ea"/>
                <a:cs typeface="+mn-ea"/>
              </a:rPr>
              <a:t>   </a:t>
            </a:r>
            <a:endParaRPr lang="en-US" altLang="zh-CN" b="1" dirty="0"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endParaRPr lang="en-US" altLang="zh-CN" b="1" dirty="0"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+mn-ea"/>
                <a:cs typeface="+mn-ea"/>
              </a:rPr>
              <a:t> 功能性食品：富含膳食纤维、低脂低热量的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健康食品</a:t>
            </a:r>
            <a:r>
              <a:rPr lang="zh-CN" altLang="en-US" b="1" dirty="0">
                <a:latin typeface="+mn-ea"/>
                <a:cs typeface="+mn-ea"/>
              </a:rPr>
              <a:t>逐渐受到关注，例如马铃薯蛋白饮品、代餐食品等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50410" y="1910715"/>
            <a:ext cx="2907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  <a:cs typeface="+mn-ea"/>
              </a:rPr>
              <a:t>加工种类丰富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35" y="683260"/>
            <a:ext cx="12192000" cy="6174740"/>
          </a:xfrm>
          <a:prstGeom prst="rect">
            <a:avLst/>
          </a:prstGeom>
          <a:blipFill dpi="0" rotWithShape="1">
            <a:blip r:embed="rId7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D:\lky\素材\人像\xiezuo20230713-104853.pngxiezuo20230713-1048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lum bright="6000" contrast="-12000"/>
          </a:blip>
          <a:srcRect l="4109" r="4109"/>
          <a:stretch>
            <a:fillRect/>
          </a:stretch>
        </p:blipFill>
        <p:spPr>
          <a:xfrm>
            <a:off x="1553845" y="3395980"/>
            <a:ext cx="3177540" cy="3462020"/>
          </a:xfrm>
          <a:prstGeom prst="parallelogram">
            <a:avLst>
              <a:gd name="adj" fmla="val 23338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016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</p:pic>
      <p:pic>
        <p:nvPicPr>
          <p:cNvPr id="3" name="图片 2" descr="D:\lky\素材\人像\xiezuo20230713-11111.jpgxiezuo20230713-111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lum bright="6000"/>
          </a:blip>
          <a:srcRect l="4109" r="4109"/>
          <a:stretch>
            <a:fillRect/>
          </a:stretch>
        </p:blipFill>
        <p:spPr>
          <a:xfrm>
            <a:off x="304800" y="734060"/>
            <a:ext cx="3177540" cy="3462020"/>
          </a:xfrm>
          <a:prstGeom prst="parallelogram">
            <a:avLst>
              <a:gd name="adj" fmla="val 23338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016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</p:pic>
      <p:sp>
        <p:nvSpPr>
          <p:cNvPr id="71" name="标题 70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35" y="0"/>
            <a:ext cx="11576685" cy="734060"/>
          </a:xfrm>
        </p:spPr>
        <p:txBody>
          <a:bodyPr wrap="square"/>
          <a:lstStyle/>
          <a:p>
            <a:r>
              <a:rPr lang="en-US" altLang="zh-CN" sz="3600" b="1" dirty="0"/>
              <a:t>  </a:t>
            </a:r>
            <a:r>
              <a:rPr lang="zh-CN" altLang="en-US" sz="3600" b="1" dirty="0"/>
              <a:t>加工产业现状</a:t>
            </a:r>
          </a:p>
        </p:txBody>
      </p:sp>
      <p:cxnSp>
        <p:nvCxnSpPr>
          <p:cNvPr id="3145728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92700" y="1667510"/>
            <a:ext cx="6666230" cy="3708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800" b="1" dirty="0"/>
              <a:t>加工技术的不断提升</a:t>
            </a:r>
          </a:p>
          <a:p>
            <a:pPr marL="342900" indent="-34290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000" b="1" dirty="0"/>
              <a:t>自动化与智能化：在原料清洗、切割、干燥、包装等环节广泛应用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自动化设备</a:t>
            </a:r>
            <a:r>
              <a:rPr lang="zh-CN" altLang="en-US" sz="2000" b="1" dirty="0"/>
              <a:t>，提高了生产效率。</a:t>
            </a:r>
          </a:p>
          <a:p>
            <a:pPr indent="0">
              <a:lnSpc>
                <a:spcPct val="160000"/>
              </a:lnSpc>
              <a:buFont typeface="Wingdings" panose="05000000000000000000" charset="0"/>
              <a:buNone/>
            </a:pPr>
            <a:endParaRPr lang="zh-CN" altLang="en-US" sz="2000" b="1" dirty="0"/>
          </a:p>
          <a:p>
            <a:pPr marL="342900" indent="-34290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000" b="1" dirty="0"/>
              <a:t>绿色加工：为减少能源消耗和污染，采用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低温脱水、真空干燥</a:t>
            </a:r>
            <a:r>
              <a:rPr lang="zh-CN" altLang="en-US" sz="2000" b="1" dirty="0"/>
              <a:t>等技术逐步替代传统的高温油炸和烘干工艺。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862195" y="1454150"/>
            <a:ext cx="7051040" cy="392176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35" y="683260"/>
            <a:ext cx="12192000" cy="6174740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6430" y="1143635"/>
            <a:ext cx="6311900" cy="4914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latin typeface="+mn-ea"/>
                <a:cs typeface="+mn-ea"/>
              </a:rPr>
              <a:t>健康化与功能化：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400" b="1" dirty="0">
                <a:latin typeface="+mn-ea"/>
                <a:cs typeface="+mn-ea"/>
              </a:rPr>
              <a:t>随着消费者健康意识的提高，低脂、低盐、富含膳食纤维和蛋白质的马铃薯产品受到更多关注。企业可能开发更多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“轻加工”</a:t>
            </a:r>
            <a:r>
              <a:rPr lang="zh-CN" altLang="en-US" sz="2400" b="1" dirty="0">
                <a:latin typeface="+mn-ea"/>
                <a:cs typeface="+mn-ea"/>
              </a:rPr>
              <a:t>或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“功能性”</a:t>
            </a:r>
            <a:r>
              <a:rPr lang="zh-CN" altLang="en-US" sz="2400" b="1" dirty="0">
                <a:latin typeface="+mn-ea"/>
                <a:cs typeface="+mn-ea"/>
              </a:rPr>
              <a:t>食品。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latin typeface="+mn-ea"/>
                <a:cs typeface="+mn-ea"/>
                <a:sym typeface="+mn-ea"/>
              </a:rPr>
              <a:t>多元化应用：</a:t>
            </a:r>
          </a:p>
          <a:p>
            <a:pPr>
              <a:lnSpc>
                <a:spcPct val="140000"/>
              </a:lnSpc>
            </a:pPr>
            <a:r>
              <a:rPr lang="zh-CN" altLang="en-US" sz="2400" b="1" dirty="0">
                <a:latin typeface="+mn-ea"/>
                <a:cs typeface="+mn-ea"/>
                <a:sym typeface="+mn-ea"/>
              </a:rPr>
              <a:t>马铃薯原料在食品之外的应用前景广阔，例如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生物材料</a:t>
            </a:r>
            <a:r>
              <a:rPr lang="zh-CN" altLang="en-US" sz="2400" b="1" dirty="0">
                <a:latin typeface="+mn-ea"/>
                <a:cs typeface="+mn-ea"/>
                <a:sym typeface="+mn-ea"/>
              </a:rPr>
              <a:t>（可降解塑料）、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医药</a:t>
            </a:r>
            <a:r>
              <a:rPr lang="zh-CN" altLang="en-US" sz="2400" b="1" dirty="0">
                <a:latin typeface="+mn-ea"/>
                <a:cs typeface="+mn-ea"/>
                <a:sym typeface="+mn-ea"/>
              </a:rPr>
              <a:t>（抗氧化提取物）等。</a:t>
            </a:r>
            <a:endParaRPr lang="en-US" altLang="zh-CN" sz="2400" b="1" dirty="0">
              <a:latin typeface="+mn-ea"/>
              <a:cs typeface="+mn-ea"/>
            </a:endParaRPr>
          </a:p>
          <a:p>
            <a:pPr>
              <a:lnSpc>
                <a:spcPct val="140000"/>
              </a:lnSpc>
            </a:pPr>
            <a:endParaRPr lang="en-US" altLang="zh-CN" sz="2400" b="1" dirty="0">
              <a:latin typeface="+mn-ea"/>
              <a:cs typeface="+mn-ea"/>
            </a:endParaRPr>
          </a:p>
          <a:p>
            <a:pPr>
              <a:lnSpc>
                <a:spcPct val="140000"/>
              </a:lnSpc>
            </a:pPr>
            <a:endParaRPr lang="zh-CN" altLang="en-US" sz="2400" b="1" dirty="0"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latin typeface="+mn-ea"/>
              <a:cs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55" y="734060"/>
            <a:ext cx="2907030" cy="26282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760585" y="2917190"/>
            <a:ext cx="1360170" cy="445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/>
              <a:t>土豆蛋白棒</a:t>
            </a:r>
          </a:p>
        </p:txBody>
      </p:sp>
      <p:sp>
        <p:nvSpPr>
          <p:cNvPr id="3" name="标题 70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35" y="0"/>
            <a:ext cx="11576685" cy="7340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/>
              <a:t>发展趋势</a:t>
            </a:r>
          </a:p>
        </p:txBody>
      </p:sp>
      <p:cxnSp>
        <p:nvCxnSpPr>
          <p:cNvPr id="4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252095" y="1047750"/>
            <a:ext cx="7051040" cy="5095875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810" y="3645535"/>
            <a:ext cx="2611120" cy="2863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http://photo-static-api.fotomore.com/creative/vcg/veer/400/new/VCG41N623708514.jpg?uid=386&amp;timestamp=1733747953&amp;sign=bac9327a1530df8a80ec4c3b3ca215e5" descr="templates\picture_hover\&amp;pky290_sjzg_VCG41N623708514&amp;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-7811135" y="3949700"/>
            <a:ext cx="27410410" cy="9033510"/>
          </a:xfrm>
          <a:prstGeom prst="rect">
            <a:avLst/>
          </a:prstGeom>
        </p:spPr>
      </p:pic>
      <p:pic>
        <p:nvPicPr>
          <p:cNvPr id="28" name="https://photo-static-api.fotomore.com/creative/vcg/veer/400/new/VCG41N150863197.jpg?uid=386&amp;timestamp=1732265042&amp;sign=2d437e277243494c20802cf7f950f289" descr="篮子里装满了土豆和欧芹"/>
          <p:cNvPicPr>
            <a:picLocks noChangeAspect="1"/>
          </p:cNvPicPr>
          <p:nvPr/>
        </p:nvPicPr>
        <p:blipFill>
          <a:blip r:embed="rId45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63" name="圆角矩形 62"/>
          <p:cNvSpPr/>
          <p:nvPr>
            <p:custDataLst>
              <p:tags r:id="rId2"/>
            </p:custDataLst>
          </p:nvPr>
        </p:nvSpPr>
        <p:spPr>
          <a:xfrm rot="2700000">
            <a:off x="4064000" y="51625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4" name="圆角矩形 63"/>
          <p:cNvSpPr/>
          <p:nvPr>
            <p:custDataLst>
              <p:tags r:id="rId3"/>
            </p:custDataLst>
          </p:nvPr>
        </p:nvSpPr>
        <p:spPr>
          <a:xfrm rot="2700000">
            <a:off x="4093845" y="54673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0F4D07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5" name="圆角矩形 64"/>
          <p:cNvSpPr/>
          <p:nvPr>
            <p:custDataLst>
              <p:tags r:id="rId4"/>
            </p:custDataLst>
          </p:nvPr>
        </p:nvSpPr>
        <p:spPr>
          <a:xfrm rot="2700000">
            <a:off x="5126990" y="1440180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6" name="圆角矩形 65"/>
          <p:cNvSpPr/>
          <p:nvPr>
            <p:custDataLst>
              <p:tags r:id="rId5"/>
            </p:custDataLst>
          </p:nvPr>
        </p:nvSpPr>
        <p:spPr>
          <a:xfrm rot="2700000">
            <a:off x="5156835" y="1470025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6"/>
            </p:custDataLst>
          </p:nvPr>
        </p:nvCxnSpPr>
        <p:spPr>
          <a:xfrm>
            <a:off x="5280660" y="998855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>
            <p:custDataLst>
              <p:tags r:id="rId7"/>
            </p:custDataLst>
          </p:nvPr>
        </p:nvSpPr>
        <p:spPr>
          <a:xfrm>
            <a:off x="6769735" y="9042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8"/>
            </p:custDataLst>
          </p:nvPr>
        </p:nvCxnSpPr>
        <p:spPr>
          <a:xfrm>
            <a:off x="6338570" y="1922780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0" name="椭圆 69"/>
          <p:cNvSpPr/>
          <p:nvPr>
            <p:custDataLst>
              <p:tags r:id="rId9"/>
            </p:custDataLst>
          </p:nvPr>
        </p:nvSpPr>
        <p:spPr>
          <a:xfrm>
            <a:off x="7827645" y="182816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3936365" y="678815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</a:p>
        </p:txBody>
      </p:sp>
      <p:sp>
        <p:nvSpPr>
          <p:cNvPr id="72" name="圆角矩形 71"/>
          <p:cNvSpPr/>
          <p:nvPr>
            <p:custDataLst>
              <p:tags r:id="rId11"/>
            </p:custDataLst>
          </p:nvPr>
        </p:nvSpPr>
        <p:spPr>
          <a:xfrm rot="2700000">
            <a:off x="4066540" y="240093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12"/>
            </p:custDataLst>
          </p:nvPr>
        </p:nvSpPr>
        <p:spPr>
          <a:xfrm rot="2700000">
            <a:off x="4096385" y="2430780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13"/>
            </p:custDataLst>
          </p:nvPr>
        </p:nvCxnSpPr>
        <p:spPr>
          <a:xfrm>
            <a:off x="5280660" y="288290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6769735" y="278828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15"/>
            </p:custDataLst>
          </p:nvPr>
        </p:nvSpPr>
        <p:spPr>
          <a:xfrm>
            <a:off x="3933825" y="25628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</a:p>
        </p:txBody>
      </p:sp>
      <p:sp>
        <p:nvSpPr>
          <p:cNvPr id="77" name="圆角矩形 76"/>
          <p:cNvSpPr/>
          <p:nvPr>
            <p:custDataLst>
              <p:tags r:id="rId16"/>
            </p:custDataLst>
          </p:nvPr>
        </p:nvSpPr>
        <p:spPr>
          <a:xfrm rot="2700000">
            <a:off x="4067810" y="414972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8" name="圆角矩形 77"/>
          <p:cNvSpPr/>
          <p:nvPr>
            <p:custDataLst>
              <p:tags r:id="rId17"/>
            </p:custDataLst>
          </p:nvPr>
        </p:nvSpPr>
        <p:spPr>
          <a:xfrm rot="2700000">
            <a:off x="4093845" y="418020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9" name="直接连接符 78"/>
          <p:cNvCxnSpPr/>
          <p:nvPr>
            <p:custDataLst>
              <p:tags r:id="rId18"/>
            </p:custDataLst>
          </p:nvPr>
        </p:nvCxnSpPr>
        <p:spPr>
          <a:xfrm>
            <a:off x="5278120" y="463169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0" name="椭圆 79"/>
          <p:cNvSpPr/>
          <p:nvPr>
            <p:custDataLst>
              <p:tags r:id="rId19"/>
            </p:custDataLst>
          </p:nvPr>
        </p:nvSpPr>
        <p:spPr>
          <a:xfrm>
            <a:off x="6767195" y="453707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0"/>
            </p:custDataLst>
          </p:nvPr>
        </p:nvSpPr>
        <p:spPr>
          <a:xfrm>
            <a:off x="3933825" y="435483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05</a:t>
            </a:r>
          </a:p>
        </p:txBody>
      </p:sp>
      <p:sp>
        <p:nvSpPr>
          <p:cNvPr id="83" name="文本框 82"/>
          <p:cNvSpPr txBox="1"/>
          <p:nvPr>
            <p:custDataLst>
              <p:tags r:id="rId21"/>
            </p:custDataLst>
          </p:nvPr>
        </p:nvSpPr>
        <p:spPr>
          <a:xfrm>
            <a:off x="4996815" y="160274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</a:p>
        </p:txBody>
      </p:sp>
      <p:sp>
        <p:nvSpPr>
          <p:cNvPr id="84" name="圆角矩形 83"/>
          <p:cNvSpPr/>
          <p:nvPr>
            <p:custDataLst>
              <p:tags r:id="rId22"/>
            </p:custDataLst>
          </p:nvPr>
        </p:nvSpPr>
        <p:spPr>
          <a:xfrm rot="2700000">
            <a:off x="5126990" y="326072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5" name="圆角矩形 84"/>
          <p:cNvSpPr/>
          <p:nvPr>
            <p:custDataLst>
              <p:tags r:id="rId23"/>
            </p:custDataLst>
          </p:nvPr>
        </p:nvSpPr>
        <p:spPr>
          <a:xfrm rot="2700000">
            <a:off x="5156835" y="329057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/>
          <p:nvPr>
            <p:custDataLst>
              <p:tags r:id="rId24"/>
            </p:custDataLst>
          </p:nvPr>
        </p:nvCxnSpPr>
        <p:spPr>
          <a:xfrm>
            <a:off x="6338570" y="372935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7" name="椭圆 86"/>
          <p:cNvSpPr/>
          <p:nvPr>
            <p:custDataLst>
              <p:tags r:id="rId25"/>
            </p:custDataLst>
          </p:nvPr>
        </p:nvSpPr>
        <p:spPr>
          <a:xfrm>
            <a:off x="7827645" y="36347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6"/>
            </p:custDataLst>
          </p:nvPr>
        </p:nvSpPr>
        <p:spPr>
          <a:xfrm>
            <a:off x="5014595" y="342265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</a:p>
        </p:txBody>
      </p:sp>
      <p:sp>
        <p:nvSpPr>
          <p:cNvPr id="89" name="圆角矩形 88"/>
          <p:cNvSpPr/>
          <p:nvPr>
            <p:custDataLst>
              <p:tags r:id="rId27"/>
            </p:custDataLst>
          </p:nvPr>
        </p:nvSpPr>
        <p:spPr>
          <a:xfrm rot="2700000">
            <a:off x="5126990" y="508063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0" name="圆角矩形 89"/>
          <p:cNvSpPr/>
          <p:nvPr>
            <p:custDataLst>
              <p:tags r:id="rId28"/>
            </p:custDataLst>
          </p:nvPr>
        </p:nvSpPr>
        <p:spPr>
          <a:xfrm rot="2700000">
            <a:off x="5156835" y="511048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6346825" y="553656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92" name="椭圆 91"/>
          <p:cNvSpPr/>
          <p:nvPr>
            <p:custDataLst>
              <p:tags r:id="rId30"/>
            </p:custDataLst>
          </p:nvPr>
        </p:nvSpPr>
        <p:spPr>
          <a:xfrm>
            <a:off x="7835900" y="544195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31"/>
            </p:custDataLst>
          </p:nvPr>
        </p:nvSpPr>
        <p:spPr>
          <a:xfrm>
            <a:off x="4996180" y="52425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06</a:t>
            </a:r>
          </a:p>
        </p:txBody>
      </p:sp>
      <p:cxnSp>
        <p:nvCxnSpPr>
          <p:cNvPr id="135" name="直接箭头连接符 134"/>
          <p:cNvCxnSpPr/>
          <p:nvPr>
            <p:custDataLst>
              <p:tags r:id="rId32"/>
            </p:custDataLst>
          </p:nvPr>
        </p:nvCxnSpPr>
        <p:spPr>
          <a:xfrm>
            <a:off x="4944110" y="135572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7" name="直接箭头连接符 136"/>
          <p:cNvCxnSpPr/>
          <p:nvPr>
            <p:custDataLst>
              <p:tags r:id="rId33"/>
            </p:custDataLst>
          </p:nvPr>
        </p:nvCxnSpPr>
        <p:spPr>
          <a:xfrm>
            <a:off x="4940935" y="3232150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8" name="直接箭头连接符 137"/>
          <p:cNvCxnSpPr/>
          <p:nvPr>
            <p:custDataLst>
              <p:tags r:id="rId34"/>
            </p:custDataLst>
          </p:nvPr>
        </p:nvCxnSpPr>
        <p:spPr>
          <a:xfrm>
            <a:off x="4944110" y="505015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9" name="直接箭头连接符 138"/>
          <p:cNvCxnSpPr/>
          <p:nvPr>
            <p:custDataLst>
              <p:tags r:id="rId35"/>
            </p:custDataLst>
          </p:nvPr>
        </p:nvCxnSpPr>
        <p:spPr>
          <a:xfrm flipH="1">
            <a:off x="4969510" y="233045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40" name="直接箭头连接符 139"/>
          <p:cNvCxnSpPr/>
          <p:nvPr>
            <p:custDataLst>
              <p:tags r:id="rId36"/>
            </p:custDataLst>
          </p:nvPr>
        </p:nvCxnSpPr>
        <p:spPr>
          <a:xfrm flipH="1">
            <a:off x="4960620" y="406400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sp>
        <p:nvSpPr>
          <p:cNvPr id="94" name="文本框 93"/>
          <p:cNvSpPr txBox="1"/>
          <p:nvPr>
            <p:custDataLst>
              <p:tags r:id="rId37"/>
            </p:custDataLst>
          </p:nvPr>
        </p:nvSpPr>
        <p:spPr>
          <a:xfrm>
            <a:off x="7223125" y="67881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生长习性</a:t>
            </a:r>
          </a:p>
        </p:txBody>
      </p:sp>
      <p:sp>
        <p:nvSpPr>
          <p:cNvPr id="96" name="文本框 95"/>
          <p:cNvSpPr txBox="1"/>
          <p:nvPr>
            <p:custDataLst>
              <p:tags r:id="rId38"/>
            </p:custDataLst>
          </p:nvPr>
        </p:nvSpPr>
        <p:spPr>
          <a:xfrm>
            <a:off x="8233410" y="1625600"/>
            <a:ext cx="241300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生态分布特点</a:t>
            </a:r>
          </a:p>
        </p:txBody>
      </p:sp>
      <p:sp>
        <p:nvSpPr>
          <p:cNvPr id="98" name="文本框 97"/>
          <p:cNvSpPr txBox="1"/>
          <p:nvPr>
            <p:custDataLst>
              <p:tags r:id="rId39"/>
            </p:custDataLst>
          </p:nvPr>
        </p:nvSpPr>
        <p:spPr>
          <a:xfrm>
            <a:off x="7178040" y="2605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生产现状</a:t>
            </a:r>
          </a:p>
        </p:txBody>
      </p:sp>
      <p:sp>
        <p:nvSpPr>
          <p:cNvPr id="100" name="文本框 99"/>
          <p:cNvSpPr txBox="1"/>
          <p:nvPr>
            <p:custDataLst>
              <p:tags r:id="rId40"/>
            </p:custDataLst>
          </p:nvPr>
        </p:nvSpPr>
        <p:spPr>
          <a:xfrm>
            <a:off x="8233410" y="3484880"/>
            <a:ext cx="265112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需求与育种分析</a:t>
            </a:r>
          </a:p>
        </p:txBody>
      </p:sp>
      <p:sp>
        <p:nvSpPr>
          <p:cNvPr id="102" name="文本框 101"/>
          <p:cNvSpPr txBox="1"/>
          <p:nvPr>
            <p:custDataLst>
              <p:tags r:id="rId41"/>
            </p:custDataLst>
          </p:nvPr>
        </p:nvSpPr>
        <p:spPr>
          <a:xfrm>
            <a:off x="7223125" y="4354830"/>
            <a:ext cx="410908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相关加工产业现状与发展</a:t>
            </a:r>
          </a:p>
        </p:txBody>
      </p:sp>
      <p:sp>
        <p:nvSpPr>
          <p:cNvPr id="104" name="文本框 103"/>
          <p:cNvSpPr txBox="1"/>
          <p:nvPr>
            <p:custDataLst>
              <p:tags r:id="rId42"/>
            </p:custDataLst>
          </p:nvPr>
        </p:nvSpPr>
        <p:spPr>
          <a:xfrm>
            <a:off x="8233410" y="5272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chemeClr val="accent6">
                    <a:lumMod val="75000"/>
                  </a:schemeClr>
                </a:solidFill>
                <a:latin typeface="+mn-ea"/>
                <a:sym typeface="微软雅黑" panose="020B0503020204020204" charset="-122"/>
              </a:rPr>
              <a:t>相关政策</a:t>
            </a: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2415" y="972185"/>
            <a:ext cx="3415030" cy="4077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private/var/folders/0y/h3np1qds5y3_642k5zq3xgvw0000gn/T/com.kingsoft.wpsoffice.mac/picturecompress_20231006142623/output_26.pngoutput_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655" y="3124835"/>
            <a:ext cx="4079875" cy="4079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0400" y="1005840"/>
            <a:ext cx="11019155" cy="581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+mj-ea"/>
                <a:ea typeface="+mj-ea"/>
                <a:cs typeface="宋体" panose="02010600030101010101" pitchFamily="2" charset="-122"/>
              </a:rPr>
              <a:t>马铃薯主粮化战略工程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 b="1">
                <a:latin typeface="+mn-ea"/>
                <a:cs typeface="+mn-ea"/>
              </a:rPr>
              <a:t>让</a:t>
            </a:r>
            <a:r>
              <a:rPr lang="en-US" altLang="zh-CN" sz="2400" b="1">
                <a:latin typeface="+mn-ea"/>
                <a:cs typeface="+mn-ea"/>
              </a:rPr>
              <a:t>“</a:t>
            </a:r>
            <a:r>
              <a:rPr lang="zh-CN" altLang="en-US" sz="2400" b="1">
                <a:latin typeface="+mn-ea"/>
                <a:cs typeface="+mn-ea"/>
              </a:rPr>
              <a:t>小土豆</a:t>
            </a:r>
            <a:r>
              <a:rPr lang="en-US" altLang="zh-CN" sz="2400" b="1">
                <a:latin typeface="+mn-ea"/>
                <a:cs typeface="+mn-ea"/>
              </a:rPr>
              <a:t>”</a:t>
            </a:r>
            <a:r>
              <a:rPr lang="zh-CN" altLang="en-US" sz="2400" b="1">
                <a:latin typeface="+mn-ea"/>
                <a:cs typeface="+mn-ea"/>
              </a:rPr>
              <a:t>逐渐成为餐桌上的主食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570" y="2066925"/>
            <a:ext cx="7112000" cy="4152900"/>
          </a:xfrm>
          <a:prstGeom prst="rect">
            <a:avLst/>
          </a:prstGeom>
        </p:spPr>
      </p:pic>
      <p:sp>
        <p:nvSpPr>
          <p:cNvPr id="5" name="标题 70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35" y="0"/>
            <a:ext cx="11576685" cy="7340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  </a:t>
            </a:r>
            <a:r>
              <a:rPr lang="zh-CN" altLang="en-US" sz="3600" b="1" dirty="0"/>
              <a:t>相关政策</a:t>
            </a:r>
          </a:p>
        </p:txBody>
      </p:sp>
      <p:cxnSp>
        <p:nvCxnSpPr>
          <p:cNvPr id="6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private/var/folders/0y/h3np1qds5y3_642k5zq3xgvw0000gn/T/com.kingsoft.wpsoffice.mac/picturecompress_20231006142623/output_26.pngoutput_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655" y="3124835"/>
            <a:ext cx="4079875" cy="4079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6300" y="1005840"/>
            <a:ext cx="10429240" cy="2169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1" dirty="0">
                <a:latin typeface="+mn-ea"/>
                <a:cs typeface="+mn-ea"/>
              </a:rPr>
              <a:t>《</a:t>
            </a:r>
            <a:r>
              <a:rPr lang="zh-CN" altLang="en-US" sz="2800" b="1" dirty="0">
                <a:latin typeface="+mn-ea"/>
                <a:cs typeface="+mn-ea"/>
              </a:rPr>
              <a:t>国家马铃薯产业发展规划（</a:t>
            </a:r>
            <a:r>
              <a:rPr lang="en-US" altLang="zh-CN" sz="2800" b="1" dirty="0">
                <a:latin typeface="+mn-ea"/>
                <a:cs typeface="+mn-ea"/>
              </a:rPr>
              <a:t>2016-2020</a:t>
            </a:r>
            <a:r>
              <a:rPr lang="zh-CN" altLang="en-US" sz="2800" b="1" dirty="0">
                <a:latin typeface="+mn-ea"/>
                <a:cs typeface="+mn-ea"/>
              </a:rPr>
              <a:t>年）</a:t>
            </a:r>
            <a:r>
              <a:rPr lang="en-US" altLang="zh-CN" sz="2800" b="1" dirty="0">
                <a:latin typeface="+mn-ea"/>
                <a:cs typeface="+mn-ea"/>
              </a:rPr>
              <a:t>》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《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中国农业发展“十四五”规划</a:t>
            </a:r>
            <a:r>
              <a:rPr lang="en-US" altLang="zh-CN" sz="2800" b="1" dirty="0">
                <a:latin typeface="+mn-ea"/>
                <a:cs typeface="+mn-ea"/>
                <a:sym typeface="+mn-ea"/>
              </a:rPr>
              <a:t>》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（</a:t>
            </a:r>
            <a:r>
              <a:rPr lang="en-US" altLang="zh-CN" sz="2800" b="1" dirty="0">
                <a:latin typeface="+mn-ea"/>
                <a:cs typeface="+mn-ea"/>
                <a:sym typeface="+mn-ea"/>
              </a:rPr>
              <a:t>2021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年）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《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马铃薯主产区品种选育与技术推广方案</a:t>
            </a:r>
            <a:r>
              <a:rPr lang="en-US" altLang="zh-CN" sz="2800" b="1" dirty="0">
                <a:latin typeface="+mn-ea"/>
                <a:cs typeface="+mn-ea"/>
                <a:sym typeface="+mn-ea"/>
              </a:rPr>
              <a:t>》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（</a:t>
            </a:r>
            <a:r>
              <a:rPr lang="en-US" altLang="zh-CN" sz="2800" b="1" dirty="0">
                <a:latin typeface="+mn-ea"/>
                <a:cs typeface="+mn-ea"/>
                <a:sym typeface="+mn-ea"/>
              </a:rPr>
              <a:t>2020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年）</a:t>
            </a:r>
            <a:endParaRPr lang="zh-CN" altLang="en-US" sz="2800" b="1" dirty="0">
              <a:latin typeface="+mn-ea"/>
              <a:cs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800" b="1" dirty="0">
              <a:latin typeface="+mn-ea"/>
              <a:cs typeface="+mn-ea"/>
            </a:endParaRPr>
          </a:p>
          <a:p>
            <a:endParaRPr lang="zh-CN" altLang="en-US" sz="2800" b="1" dirty="0"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1961515"/>
            <a:ext cx="10429240" cy="581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 descr="政策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220" y="3729990"/>
            <a:ext cx="2218055" cy="3128645"/>
          </a:xfrm>
          <a:prstGeom prst="rect">
            <a:avLst/>
          </a:prstGeom>
        </p:spPr>
      </p:pic>
      <p:pic>
        <p:nvPicPr>
          <p:cNvPr id="8" name="图片 7" descr="报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775" y="3693795"/>
            <a:ext cx="2112010" cy="316484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7"/>
          <a:stretch>
            <a:fillRect/>
          </a:stretch>
        </p:blipFill>
        <p:spPr>
          <a:xfrm>
            <a:off x="8658860" y="4203065"/>
            <a:ext cx="3695700" cy="2407920"/>
          </a:xfrm>
          <a:prstGeom prst="rect">
            <a:avLst/>
          </a:prstGeom>
        </p:spPr>
      </p:pic>
      <p:sp>
        <p:nvSpPr>
          <p:cNvPr id="10" name="标题 70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35" y="0"/>
            <a:ext cx="11576685" cy="7340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  </a:t>
            </a:r>
            <a:r>
              <a:rPr lang="zh-CN" altLang="en-US" sz="3600" b="1" dirty="0"/>
              <a:t>相关政策</a:t>
            </a:r>
          </a:p>
        </p:txBody>
      </p:sp>
      <p:cxnSp>
        <p:nvCxnSpPr>
          <p:cNvPr id="11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55" y="822325"/>
            <a:ext cx="11728450" cy="227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40000"/>
              </a:lnSpc>
            </a:pPr>
            <a:r>
              <a:rPr lang="zh-CN" altLang="en-US" sz="2000" b="1">
                <a:latin typeface="+mn-ea"/>
                <a:cs typeface="+mn-ea"/>
              </a:rPr>
              <a:t>联合国大会宣布，</a:t>
            </a: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每年</a:t>
            </a:r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5月30日</a:t>
            </a: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为国际马铃薯日</a:t>
            </a:r>
            <a:r>
              <a:rPr lang="zh-CN" altLang="en-US" sz="2000" b="1">
                <a:latin typeface="+mn-ea"/>
                <a:cs typeface="+mn-ea"/>
              </a:rPr>
              <a:t>。联合国粮农组织认为，这一庆祝活动将凸显马铃薯对世界农业、经济发展、粮食安全和营养的重要性。 </a:t>
            </a:r>
          </a:p>
          <a:p>
            <a:pPr indent="457200">
              <a:lnSpc>
                <a:spcPct val="140000"/>
              </a:lnSpc>
            </a:pPr>
            <a:r>
              <a:rPr lang="zh-CN" altLang="en-US" sz="2000" b="1">
                <a:latin typeface="+mn-ea"/>
                <a:cs typeface="+mn-ea"/>
              </a:rPr>
              <a:t>国际马铃薯日的设立，是由</a:t>
            </a: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秘鲁</a:t>
            </a:r>
            <a:r>
              <a:rPr lang="zh-CN" altLang="en-US" sz="2000" b="1">
                <a:latin typeface="+mn-ea"/>
                <a:cs typeface="+mn-ea"/>
              </a:rPr>
              <a:t>倡导，并由联合国大会通过决议宣布的，旨在</a:t>
            </a:r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提高人们对马铃薯在营养、经济、环境和文化方面的多重价值及其作为宝贵粮食资源、农村家庭和生产者收入来源所作贡献的认识</a:t>
            </a:r>
            <a:r>
              <a:rPr lang="zh-CN" altLang="en-US" sz="2000" b="1">
                <a:latin typeface="+mn-ea"/>
                <a:cs typeface="+mn-ea"/>
              </a:rPr>
              <a:t>，以期落实《2030年可持续发展议程》并实现可持续发展目标。</a:t>
            </a:r>
          </a:p>
        </p:txBody>
      </p:sp>
      <p:pic>
        <p:nvPicPr>
          <p:cNvPr id="4" name="图片 3" descr="/private/var/folders/0y/h3np1qds5y3_642k5zq3xgvw0000gn/T/com.kingsoft.wpsoffice.mac/picturecompress_20231006142623/output_41.pngoutput_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2640" y="2183130"/>
            <a:ext cx="5952490" cy="5952490"/>
          </a:xfrm>
          <a:prstGeom prst="rect">
            <a:avLst/>
          </a:prstGeom>
        </p:spPr>
      </p:pic>
      <p:pic>
        <p:nvPicPr>
          <p:cNvPr id="7" name="图片 6" descr="4C69F5CD31E7263FDE02D8597FA7BED2ADC27367_size1272_w1280_h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620" y="3198495"/>
            <a:ext cx="5958205" cy="3351530"/>
          </a:xfrm>
          <a:prstGeom prst="rect">
            <a:avLst/>
          </a:prstGeom>
        </p:spPr>
      </p:pic>
      <p:sp>
        <p:nvSpPr>
          <p:cNvPr id="10" name="标题 70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35" y="0"/>
            <a:ext cx="11576685" cy="7340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  </a:t>
            </a:r>
            <a:r>
              <a:rPr lang="zh-CN" altLang="en-US" sz="3600" b="1" dirty="0"/>
              <a:t>国际马铃薯日</a:t>
            </a:r>
          </a:p>
        </p:txBody>
      </p:sp>
      <p:cxnSp>
        <p:nvCxnSpPr>
          <p:cNvPr id="11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ttps://photo-static-api.fotomore.com/creative/vcg/400/new/VCG211177094101.jpg?uid=386&amp;timestamp=1733725124&amp;sign=8bdcb792bc1ff5ea0e2c7454f43865e2" descr="黑色背景下未煮去皮的土豆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795" y="-2368550"/>
            <a:ext cx="10474960" cy="11083925"/>
          </a:xfrm>
          <a:prstGeom prst="rect">
            <a:avLst/>
          </a:prstGeom>
        </p:spPr>
      </p:pic>
      <p:sp>
        <p:nvSpPr>
          <p:cNvPr id="4" name="流程图: 延期 3"/>
          <p:cNvSpPr/>
          <p:nvPr/>
        </p:nvSpPr>
        <p:spPr>
          <a:xfrm>
            <a:off x="0" y="0"/>
            <a:ext cx="9896475" cy="6858000"/>
          </a:xfrm>
          <a:prstGeom prst="flowChartDelay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https://photo-static-api.fotomore.com/creative/vcg/veer/400/new/VCG41N516139455.jpg?uid=386&amp;timestamp=1733725124&amp;sign=8bdcb792bc1ff5ea0e2c7454f43865e2" descr="土豆"/>
          <p:cNvPicPr>
            <a:picLocks noChangeAspect="1"/>
          </p:cNvPicPr>
          <p:nvPr/>
        </p:nvPicPr>
        <p:blipFill>
          <a:blip r:embed="rId8"/>
          <a:srcRect t="23075"/>
          <a:stretch>
            <a:fillRect/>
          </a:stretch>
        </p:blipFill>
        <p:spPr>
          <a:xfrm rot="7620000">
            <a:off x="-3829050" y="-2142490"/>
            <a:ext cx="12459970" cy="10168890"/>
          </a:xfrm>
          <a:prstGeom prst="rect">
            <a:avLst/>
          </a:prstGeom>
        </p:spPr>
      </p:pic>
      <p:sp>
        <p:nvSpPr>
          <p:cNvPr id="5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08305" y="1076325"/>
            <a:ext cx="11144250" cy="2782570"/>
          </a:xfrm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zh-CN" altLang="en-US" sz="13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29997" dir="5400000" sy="-100000" algn="bl" rotWithShape="0"/>
                </a:effectLst>
                <a:latin typeface="凤箫声动鱼龙舞" panose="02010600010101010101" charset="-122"/>
                <a:ea typeface="凤箫声动鱼龙舞" panose="02010600010101010101" charset="-122"/>
                <a:sym typeface="汉仪铸字美心体简" panose="00020600040101010101" charset="-122"/>
              </a:rPr>
              <a:t>感谢聆听</a:t>
            </a:r>
          </a:p>
        </p:txBody>
      </p:sp>
      <p:sp>
        <p:nvSpPr>
          <p:cNvPr id="8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31365" y="4163045"/>
            <a:ext cx="372398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B700">
                  <a:lumMod val="60000"/>
                  <a:lumOff val="40000"/>
                </a:srgbClr>
              </a:gs>
              <a:gs pos="100000">
                <a:srgbClr val="F0B700"/>
              </a:gs>
            </a:gsLst>
            <a:lin ang="4800000" scaled="0"/>
          </a:gradFill>
          <a:ln w="50800">
            <a:solidFill>
              <a:srgbClr val="F0B700">
                <a:lumMod val="20000"/>
                <a:lumOff val="80000"/>
                <a:alpha val="80000"/>
              </a:srgbClr>
            </a:solidFill>
          </a:ln>
          <a:effectLst>
            <a:outerShdw blurRad="101600" dist="101600" dir="5400000" algn="ctr" rotWithShape="0">
              <a:srgbClr val="EA8A42">
                <a:alpha val="19000"/>
              </a:srgbClr>
            </a:outerShdw>
          </a:effectLst>
        </p:spPr>
        <p:txBody>
          <a:bodyPr vert="horz" wrap="square" lIns="90000" tIns="46800" rIns="90000" bIns="46800" rtlCol="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0B700">
                    <a:lumMod val="50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9pPr>
          </a:lstStyle>
          <a:p>
            <a:r>
              <a:rPr lang="en-US" altLang="zh-CN" sz="2000" b="1" dirty="0" err="1">
                <a:solidFill>
                  <a:schemeClr val="tx1"/>
                </a:solidFill>
                <a:latin typeface="+mn-ea"/>
                <a:ea typeface="+mn-ea"/>
              </a:rPr>
              <a:t>汇报人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董自经</a:t>
            </a:r>
          </a:p>
        </p:txBody>
      </p:sp>
      <p:sp>
        <p:nvSpPr>
          <p:cNvPr id="9" name="署名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05435" y="5061585"/>
            <a:ext cx="7541260" cy="5397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B700">
                  <a:lumMod val="60000"/>
                  <a:lumOff val="40000"/>
                </a:srgbClr>
              </a:gs>
              <a:gs pos="100000">
                <a:srgbClr val="F0B700"/>
              </a:gs>
            </a:gsLst>
            <a:lin ang="4800000" scaled="0"/>
          </a:gradFill>
          <a:ln w="50800">
            <a:solidFill>
              <a:srgbClr val="F0B700">
                <a:lumMod val="20000"/>
                <a:lumOff val="80000"/>
                <a:alpha val="80000"/>
              </a:srgbClr>
            </a:solidFill>
          </a:ln>
          <a:effectLst>
            <a:outerShdw blurRad="101600" dist="101600" dir="5400000" algn="ctr" rotWithShape="0">
              <a:srgbClr val="EA8A42">
                <a:alpha val="19000"/>
              </a:srgbClr>
            </a:outerShdw>
          </a:effectLst>
        </p:spPr>
        <p:txBody>
          <a:bodyPr vert="horz" wrap="square" lIns="90000" tIns="46800" rIns="90000" bIns="46800" rtlCol="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0B700">
                    <a:lumMod val="50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小组成员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林雨桐 刘芯妤 谷盈 邱彤晖 袁若钰 严少峥 董自经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42260" y="6142355"/>
            <a:ext cx="2101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  <a:cs typeface="+mn-ea"/>
              </a:rPr>
              <a:t>2024.12.11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http://photo-static-api.fotomore.com/creative/vcg/veer/400/new/VCG41N623708514.jpg?uid=386&amp;timestamp=1733747953&amp;sign=bac9327a1530df8a80ec4c3b3ca215e5" descr="templates\picture_hover\&amp;pky290_sjzg_VCG41N623708514&amp;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-7811135" y="3949700"/>
            <a:ext cx="27410410" cy="9033510"/>
          </a:xfrm>
          <a:prstGeom prst="rect">
            <a:avLst/>
          </a:prstGeom>
        </p:spPr>
      </p:pic>
      <p:pic>
        <p:nvPicPr>
          <p:cNvPr id="28" name="https://photo-static-api.fotomore.com/creative/vcg/veer/400/new/VCG41N150863197.jpg?uid=386&amp;timestamp=1732265042&amp;sign=2d437e277243494c20802cf7f950f289" descr="篮子里装满了土豆和欧芹"/>
          <p:cNvPicPr>
            <a:picLocks noChangeAspect="1"/>
          </p:cNvPicPr>
          <p:nvPr/>
        </p:nvPicPr>
        <p:blipFill>
          <a:blip r:embed="rId45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63" name="圆角矩形 62"/>
          <p:cNvSpPr/>
          <p:nvPr>
            <p:custDataLst>
              <p:tags r:id="rId2"/>
            </p:custDataLst>
          </p:nvPr>
        </p:nvSpPr>
        <p:spPr>
          <a:xfrm rot="2700000">
            <a:off x="4064000" y="51625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4" name="圆角矩形 63"/>
          <p:cNvSpPr/>
          <p:nvPr>
            <p:custDataLst>
              <p:tags r:id="rId3"/>
            </p:custDataLst>
          </p:nvPr>
        </p:nvSpPr>
        <p:spPr>
          <a:xfrm rot="2700000">
            <a:off x="4093845" y="54673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0F4D07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5" name="圆角矩形 64"/>
          <p:cNvSpPr/>
          <p:nvPr>
            <p:custDataLst>
              <p:tags r:id="rId4"/>
            </p:custDataLst>
          </p:nvPr>
        </p:nvSpPr>
        <p:spPr>
          <a:xfrm rot="2700000">
            <a:off x="5126990" y="1440180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6" name="圆角矩形 65"/>
          <p:cNvSpPr/>
          <p:nvPr>
            <p:custDataLst>
              <p:tags r:id="rId5"/>
            </p:custDataLst>
          </p:nvPr>
        </p:nvSpPr>
        <p:spPr>
          <a:xfrm rot="2700000">
            <a:off x="5156835" y="1470025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6"/>
            </p:custDataLst>
          </p:nvPr>
        </p:nvCxnSpPr>
        <p:spPr>
          <a:xfrm>
            <a:off x="5280660" y="998855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>
            <p:custDataLst>
              <p:tags r:id="rId7"/>
            </p:custDataLst>
          </p:nvPr>
        </p:nvSpPr>
        <p:spPr>
          <a:xfrm>
            <a:off x="6769735" y="9042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8"/>
            </p:custDataLst>
          </p:nvPr>
        </p:nvCxnSpPr>
        <p:spPr>
          <a:xfrm>
            <a:off x="6338570" y="1922780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0" name="椭圆 69"/>
          <p:cNvSpPr/>
          <p:nvPr>
            <p:custDataLst>
              <p:tags r:id="rId9"/>
            </p:custDataLst>
          </p:nvPr>
        </p:nvSpPr>
        <p:spPr>
          <a:xfrm>
            <a:off x="7827645" y="182816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3936365" y="678815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</a:p>
        </p:txBody>
      </p:sp>
      <p:sp>
        <p:nvSpPr>
          <p:cNvPr id="72" name="圆角矩形 71"/>
          <p:cNvSpPr/>
          <p:nvPr>
            <p:custDataLst>
              <p:tags r:id="rId11"/>
            </p:custDataLst>
          </p:nvPr>
        </p:nvSpPr>
        <p:spPr>
          <a:xfrm rot="2700000">
            <a:off x="4066540" y="240093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12"/>
            </p:custDataLst>
          </p:nvPr>
        </p:nvSpPr>
        <p:spPr>
          <a:xfrm rot="2700000">
            <a:off x="4096385" y="2430780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13"/>
            </p:custDataLst>
          </p:nvPr>
        </p:nvCxnSpPr>
        <p:spPr>
          <a:xfrm>
            <a:off x="5280660" y="288290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6769735" y="278828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15"/>
            </p:custDataLst>
          </p:nvPr>
        </p:nvSpPr>
        <p:spPr>
          <a:xfrm>
            <a:off x="3933825" y="25628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</a:p>
        </p:txBody>
      </p:sp>
      <p:sp>
        <p:nvSpPr>
          <p:cNvPr id="77" name="圆角矩形 76"/>
          <p:cNvSpPr/>
          <p:nvPr>
            <p:custDataLst>
              <p:tags r:id="rId16"/>
            </p:custDataLst>
          </p:nvPr>
        </p:nvSpPr>
        <p:spPr>
          <a:xfrm rot="2700000">
            <a:off x="4067810" y="414972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8" name="圆角矩形 77"/>
          <p:cNvSpPr/>
          <p:nvPr>
            <p:custDataLst>
              <p:tags r:id="rId17"/>
            </p:custDataLst>
          </p:nvPr>
        </p:nvSpPr>
        <p:spPr>
          <a:xfrm rot="2700000">
            <a:off x="4093845" y="418020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9" name="直接连接符 78"/>
          <p:cNvCxnSpPr/>
          <p:nvPr>
            <p:custDataLst>
              <p:tags r:id="rId18"/>
            </p:custDataLst>
          </p:nvPr>
        </p:nvCxnSpPr>
        <p:spPr>
          <a:xfrm>
            <a:off x="5278120" y="463169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0" name="椭圆 79"/>
          <p:cNvSpPr/>
          <p:nvPr>
            <p:custDataLst>
              <p:tags r:id="rId19"/>
            </p:custDataLst>
          </p:nvPr>
        </p:nvSpPr>
        <p:spPr>
          <a:xfrm>
            <a:off x="6767195" y="453707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0"/>
            </p:custDataLst>
          </p:nvPr>
        </p:nvSpPr>
        <p:spPr>
          <a:xfrm>
            <a:off x="3933825" y="435483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05</a:t>
            </a:r>
          </a:p>
        </p:txBody>
      </p:sp>
      <p:sp>
        <p:nvSpPr>
          <p:cNvPr id="83" name="文本框 82"/>
          <p:cNvSpPr txBox="1"/>
          <p:nvPr>
            <p:custDataLst>
              <p:tags r:id="rId21"/>
            </p:custDataLst>
          </p:nvPr>
        </p:nvSpPr>
        <p:spPr>
          <a:xfrm>
            <a:off x="4996815" y="160274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</a:p>
        </p:txBody>
      </p:sp>
      <p:sp>
        <p:nvSpPr>
          <p:cNvPr id="84" name="圆角矩形 83"/>
          <p:cNvSpPr/>
          <p:nvPr>
            <p:custDataLst>
              <p:tags r:id="rId22"/>
            </p:custDataLst>
          </p:nvPr>
        </p:nvSpPr>
        <p:spPr>
          <a:xfrm rot="2700000">
            <a:off x="5126990" y="326072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5" name="圆角矩形 84"/>
          <p:cNvSpPr/>
          <p:nvPr>
            <p:custDataLst>
              <p:tags r:id="rId23"/>
            </p:custDataLst>
          </p:nvPr>
        </p:nvSpPr>
        <p:spPr>
          <a:xfrm rot="2700000">
            <a:off x="5156835" y="329057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/>
          <p:nvPr>
            <p:custDataLst>
              <p:tags r:id="rId24"/>
            </p:custDataLst>
          </p:nvPr>
        </p:nvCxnSpPr>
        <p:spPr>
          <a:xfrm>
            <a:off x="6338570" y="372935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7" name="椭圆 86"/>
          <p:cNvSpPr/>
          <p:nvPr>
            <p:custDataLst>
              <p:tags r:id="rId25"/>
            </p:custDataLst>
          </p:nvPr>
        </p:nvSpPr>
        <p:spPr>
          <a:xfrm>
            <a:off x="7827645" y="36347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6"/>
            </p:custDataLst>
          </p:nvPr>
        </p:nvSpPr>
        <p:spPr>
          <a:xfrm>
            <a:off x="5014595" y="342265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</a:p>
        </p:txBody>
      </p:sp>
      <p:sp>
        <p:nvSpPr>
          <p:cNvPr id="89" name="圆角矩形 88"/>
          <p:cNvSpPr/>
          <p:nvPr>
            <p:custDataLst>
              <p:tags r:id="rId27"/>
            </p:custDataLst>
          </p:nvPr>
        </p:nvSpPr>
        <p:spPr>
          <a:xfrm rot="2700000">
            <a:off x="5126990" y="508063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0" name="圆角矩形 89"/>
          <p:cNvSpPr/>
          <p:nvPr>
            <p:custDataLst>
              <p:tags r:id="rId28"/>
            </p:custDataLst>
          </p:nvPr>
        </p:nvSpPr>
        <p:spPr>
          <a:xfrm rot="2700000">
            <a:off x="5156835" y="511048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6346825" y="553656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92" name="椭圆 91"/>
          <p:cNvSpPr/>
          <p:nvPr>
            <p:custDataLst>
              <p:tags r:id="rId30"/>
            </p:custDataLst>
          </p:nvPr>
        </p:nvSpPr>
        <p:spPr>
          <a:xfrm>
            <a:off x="7835900" y="544195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31"/>
            </p:custDataLst>
          </p:nvPr>
        </p:nvSpPr>
        <p:spPr>
          <a:xfrm>
            <a:off x="4996180" y="52425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06</a:t>
            </a:r>
          </a:p>
        </p:txBody>
      </p:sp>
      <p:cxnSp>
        <p:nvCxnSpPr>
          <p:cNvPr id="135" name="直接箭头连接符 134"/>
          <p:cNvCxnSpPr/>
          <p:nvPr>
            <p:custDataLst>
              <p:tags r:id="rId32"/>
            </p:custDataLst>
          </p:nvPr>
        </p:nvCxnSpPr>
        <p:spPr>
          <a:xfrm>
            <a:off x="4944110" y="135572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7" name="直接箭头连接符 136"/>
          <p:cNvCxnSpPr/>
          <p:nvPr>
            <p:custDataLst>
              <p:tags r:id="rId33"/>
            </p:custDataLst>
          </p:nvPr>
        </p:nvCxnSpPr>
        <p:spPr>
          <a:xfrm>
            <a:off x="4940935" y="3232150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8" name="直接箭头连接符 137"/>
          <p:cNvCxnSpPr/>
          <p:nvPr>
            <p:custDataLst>
              <p:tags r:id="rId34"/>
            </p:custDataLst>
          </p:nvPr>
        </p:nvCxnSpPr>
        <p:spPr>
          <a:xfrm>
            <a:off x="4944110" y="505015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9" name="直接箭头连接符 138"/>
          <p:cNvCxnSpPr/>
          <p:nvPr>
            <p:custDataLst>
              <p:tags r:id="rId35"/>
            </p:custDataLst>
          </p:nvPr>
        </p:nvCxnSpPr>
        <p:spPr>
          <a:xfrm flipH="1">
            <a:off x="4969510" y="233045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40" name="直接箭头连接符 139"/>
          <p:cNvCxnSpPr/>
          <p:nvPr>
            <p:custDataLst>
              <p:tags r:id="rId36"/>
            </p:custDataLst>
          </p:nvPr>
        </p:nvCxnSpPr>
        <p:spPr>
          <a:xfrm flipH="1">
            <a:off x="4960620" y="406400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sp>
        <p:nvSpPr>
          <p:cNvPr id="94" name="文本框 93"/>
          <p:cNvSpPr txBox="1"/>
          <p:nvPr>
            <p:custDataLst>
              <p:tags r:id="rId37"/>
            </p:custDataLst>
          </p:nvPr>
        </p:nvSpPr>
        <p:spPr>
          <a:xfrm>
            <a:off x="7223125" y="67881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chemeClr val="accent6">
                    <a:lumMod val="75000"/>
                  </a:schemeClr>
                </a:solidFill>
                <a:latin typeface="+mn-ea"/>
                <a:sym typeface="微软雅黑" panose="020B0503020204020204" charset="-122"/>
              </a:rPr>
              <a:t>生长习性</a:t>
            </a:r>
          </a:p>
        </p:txBody>
      </p:sp>
      <p:sp>
        <p:nvSpPr>
          <p:cNvPr id="96" name="文本框 95"/>
          <p:cNvSpPr txBox="1"/>
          <p:nvPr>
            <p:custDataLst>
              <p:tags r:id="rId38"/>
            </p:custDataLst>
          </p:nvPr>
        </p:nvSpPr>
        <p:spPr>
          <a:xfrm>
            <a:off x="8233410" y="1625600"/>
            <a:ext cx="241300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生态分布特点</a:t>
            </a:r>
          </a:p>
        </p:txBody>
      </p:sp>
      <p:sp>
        <p:nvSpPr>
          <p:cNvPr id="98" name="文本框 97"/>
          <p:cNvSpPr txBox="1"/>
          <p:nvPr>
            <p:custDataLst>
              <p:tags r:id="rId39"/>
            </p:custDataLst>
          </p:nvPr>
        </p:nvSpPr>
        <p:spPr>
          <a:xfrm>
            <a:off x="7178040" y="2605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生产现状</a:t>
            </a:r>
          </a:p>
        </p:txBody>
      </p:sp>
      <p:sp>
        <p:nvSpPr>
          <p:cNvPr id="100" name="文本框 99"/>
          <p:cNvSpPr txBox="1"/>
          <p:nvPr>
            <p:custDataLst>
              <p:tags r:id="rId40"/>
            </p:custDataLst>
          </p:nvPr>
        </p:nvSpPr>
        <p:spPr>
          <a:xfrm>
            <a:off x="8233410" y="3484880"/>
            <a:ext cx="265112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需求与育种分析</a:t>
            </a:r>
            <a:endParaRPr lang="zh-CN" altLang="en-US" sz="2400" b="1" spc="300">
              <a:solidFill>
                <a:schemeClr val="accent4">
                  <a:lumMod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41"/>
            </p:custDataLst>
          </p:nvPr>
        </p:nvSpPr>
        <p:spPr>
          <a:xfrm>
            <a:off x="7223125" y="4354830"/>
            <a:ext cx="410908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相关加工产业现状与发展</a:t>
            </a:r>
          </a:p>
        </p:txBody>
      </p:sp>
      <p:sp>
        <p:nvSpPr>
          <p:cNvPr id="104" name="文本框 103"/>
          <p:cNvSpPr txBox="1"/>
          <p:nvPr>
            <p:custDataLst>
              <p:tags r:id="rId42"/>
            </p:custDataLst>
          </p:nvPr>
        </p:nvSpPr>
        <p:spPr>
          <a:xfrm>
            <a:off x="8233410" y="5272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相关政策</a:t>
            </a: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2415" y="972185"/>
            <a:ext cx="3415030" cy="4077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https://photo-static-api.fotomore.com/creative/vcg/400/new/VCG41N1500677292.jpg?uid=386&amp;timestamp=1733664222&amp;sign=59698550a2046065eab51003afeb1cd7" descr="手拿土豆的特写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800000">
            <a:off x="-1926590" y="1326515"/>
            <a:ext cx="7348855" cy="5416550"/>
          </a:xfrm>
          <a:prstGeom prst="rect">
            <a:avLst/>
          </a:prstGeom>
        </p:spPr>
      </p:pic>
      <p:sp>
        <p:nvSpPr>
          <p:cNvPr id="1048585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9510" y="0"/>
            <a:ext cx="11669380" cy="700405"/>
          </a:xfrm>
        </p:spPr>
        <p:txBody>
          <a:bodyPr>
            <a:noAutofit/>
          </a:bodyPr>
          <a:lstStyle/>
          <a:p>
            <a:r>
              <a:rPr lang="zh-CN" altLang="en-US" sz="36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马铃薯生长习性</a:t>
            </a:r>
          </a:p>
        </p:txBody>
      </p:sp>
      <p:sp>
        <p:nvSpPr>
          <p:cNvPr id="1048586" name="平行四边形 90"/>
          <p:cNvSpPr/>
          <p:nvPr>
            <p:custDataLst>
              <p:tags r:id="rId3"/>
            </p:custDataLst>
          </p:nvPr>
        </p:nvSpPr>
        <p:spPr>
          <a:xfrm>
            <a:off x="9535795" y="2919730"/>
            <a:ext cx="2223770" cy="2489200"/>
          </a:xfrm>
          <a:prstGeom prst="parallelogram">
            <a:avLst>
              <a:gd name="adj" fmla="val 58133"/>
            </a:avLst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cs typeface="微软雅黑" panose="020B0503020204020204" charset="-122"/>
              <a:sym typeface="+mn-ea"/>
            </a:endParaRPr>
          </a:p>
        </p:txBody>
      </p:sp>
      <p:sp>
        <p:nvSpPr>
          <p:cNvPr id="1048587" name="任意多边形 91"/>
          <p:cNvSpPr/>
          <p:nvPr>
            <p:custDataLst>
              <p:tags r:id="rId4"/>
            </p:custDataLst>
          </p:nvPr>
        </p:nvSpPr>
        <p:spPr>
          <a:xfrm flipH="1">
            <a:off x="9224010" y="2094137"/>
            <a:ext cx="2699385" cy="123317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35990" tIns="252095" rIns="539750" bIns="25209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3600" b="1" i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</a:t>
            </a:r>
          </a:p>
        </p:txBody>
      </p:sp>
      <p:sp>
        <p:nvSpPr>
          <p:cNvPr id="1048588" name="平行四边形 93"/>
          <p:cNvSpPr/>
          <p:nvPr>
            <p:custDataLst>
              <p:tags r:id="rId5"/>
            </p:custDataLst>
          </p:nvPr>
        </p:nvSpPr>
        <p:spPr>
          <a:xfrm>
            <a:off x="8653145" y="4199255"/>
            <a:ext cx="1737995" cy="1489075"/>
          </a:xfrm>
          <a:prstGeom prst="parallelogram">
            <a:avLst>
              <a:gd name="adj" fmla="val 53069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cs typeface="微软雅黑" panose="020B0503020204020204" charset="-122"/>
              <a:sym typeface="+mn-ea"/>
            </a:endParaRPr>
          </a:p>
        </p:txBody>
      </p:sp>
      <p:sp>
        <p:nvSpPr>
          <p:cNvPr id="1048589" name="任意多边形 94"/>
          <p:cNvSpPr/>
          <p:nvPr>
            <p:custDataLst>
              <p:tags r:id="rId6"/>
            </p:custDataLst>
          </p:nvPr>
        </p:nvSpPr>
        <p:spPr>
          <a:xfrm flipH="1">
            <a:off x="7831456" y="3611880"/>
            <a:ext cx="2699385" cy="123317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35990" tIns="252095" rIns="539750" bIns="25209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3600" b="1" i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2</a:t>
            </a:r>
          </a:p>
        </p:txBody>
      </p:sp>
      <p:sp>
        <p:nvSpPr>
          <p:cNvPr id="1048592" name="矩形 2"/>
          <p:cNvSpPr/>
          <p:nvPr>
            <p:custDataLst>
              <p:tags r:id="rId7"/>
            </p:custDataLst>
          </p:nvPr>
        </p:nvSpPr>
        <p:spPr>
          <a:xfrm>
            <a:off x="4190365" y="2440940"/>
            <a:ext cx="488061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马铃薯性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喜凉</a:t>
            </a:r>
            <a:endParaRPr lang="zh-CN" altLang="en-US" sz="2000" b="1" dirty="0">
              <a:solidFill>
                <a:schemeClr val="accent3">
                  <a:lumMod val="7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适宜生活在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气候冷、光照强度大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的环境中</a:t>
            </a:r>
          </a:p>
        </p:txBody>
      </p:sp>
      <p:sp>
        <p:nvSpPr>
          <p:cNvPr id="1048594" name="矩形 4"/>
          <p:cNvSpPr/>
          <p:nvPr>
            <p:custDataLst>
              <p:tags r:id="rId8"/>
            </p:custDataLst>
          </p:nvPr>
        </p:nvSpPr>
        <p:spPr>
          <a:xfrm>
            <a:off x="4225291" y="3900805"/>
            <a:ext cx="4168140" cy="668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</a:rPr>
              <a:t>需要使用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疏松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</a:rPr>
              <a:t>土壤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</a:rPr>
              <a:t>养护管理时要控制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浇水</a:t>
            </a:r>
          </a:p>
        </p:txBody>
      </p:sp>
      <p:sp>
        <p:nvSpPr>
          <p:cNvPr id="1048595" name="圆角矩形 8"/>
          <p:cNvSpPr/>
          <p:nvPr/>
        </p:nvSpPr>
        <p:spPr>
          <a:xfrm>
            <a:off x="3648075" y="1693545"/>
            <a:ext cx="8428355" cy="419227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6" name="圆角矩形 10"/>
          <p:cNvSpPr/>
          <p:nvPr/>
        </p:nvSpPr>
        <p:spPr>
          <a:xfrm>
            <a:off x="4139565" y="1337945"/>
            <a:ext cx="3225165" cy="56515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7" name="文本框 11"/>
          <p:cNvSpPr txBox="1"/>
          <p:nvPr/>
        </p:nvSpPr>
        <p:spPr>
          <a:xfrm>
            <a:off x="4190365" y="1294765"/>
            <a:ext cx="322516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effectLst/>
                <a:sym typeface="+mn-ea"/>
              </a:rPr>
              <a:t>生长习性</a:t>
            </a:r>
            <a:endParaRPr lang="zh-CN" altLang="en-US" sz="3600" b="1">
              <a:solidFill>
                <a:schemeClr val="tx1"/>
              </a:solidFill>
              <a:effectLst/>
            </a:endParaRPr>
          </a:p>
          <a:p>
            <a:pPr algn="ctr"/>
            <a:endParaRPr lang="zh-CN" altLang="en-US" sz="3600" b="1">
              <a:solidFill>
                <a:schemeClr val="tx1"/>
              </a:solidFill>
              <a:effectLst/>
            </a:endParaRPr>
          </a:p>
        </p:txBody>
      </p:sp>
      <p:cxnSp>
        <p:nvCxnSpPr>
          <p:cNvPr id="3145728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http://photo-static-api.fotomore.com/creative/vcg/veer/400/new/VCG41N623708514.jpg?uid=386&amp;timestamp=1733747953&amp;sign=bac9327a1530df8a80ec4c3b3ca215e5" descr="templates\picture_hover\&amp;pky290_sjzg_VCG41N623708514&amp;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-7811135" y="3949700"/>
            <a:ext cx="27410410" cy="9033510"/>
          </a:xfrm>
          <a:prstGeom prst="rect">
            <a:avLst/>
          </a:prstGeom>
        </p:spPr>
      </p:pic>
      <p:pic>
        <p:nvPicPr>
          <p:cNvPr id="28" name="https://photo-static-api.fotomore.com/creative/vcg/veer/400/new/VCG41N150863197.jpg?uid=386&amp;timestamp=1732265042&amp;sign=2d437e277243494c20802cf7f950f289" descr="篮子里装满了土豆和欧芹"/>
          <p:cNvPicPr>
            <a:picLocks noChangeAspect="1"/>
          </p:cNvPicPr>
          <p:nvPr/>
        </p:nvPicPr>
        <p:blipFill>
          <a:blip r:embed="rId45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63" name="圆角矩形 62"/>
          <p:cNvSpPr/>
          <p:nvPr>
            <p:custDataLst>
              <p:tags r:id="rId2"/>
            </p:custDataLst>
          </p:nvPr>
        </p:nvSpPr>
        <p:spPr>
          <a:xfrm rot="2700000">
            <a:off x="4064000" y="51625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4" name="圆角矩形 63"/>
          <p:cNvSpPr/>
          <p:nvPr>
            <p:custDataLst>
              <p:tags r:id="rId3"/>
            </p:custDataLst>
          </p:nvPr>
        </p:nvSpPr>
        <p:spPr>
          <a:xfrm rot="2700000">
            <a:off x="4093845" y="54673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0F4D07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5" name="圆角矩形 64"/>
          <p:cNvSpPr/>
          <p:nvPr>
            <p:custDataLst>
              <p:tags r:id="rId4"/>
            </p:custDataLst>
          </p:nvPr>
        </p:nvSpPr>
        <p:spPr>
          <a:xfrm rot="2700000">
            <a:off x="5126990" y="1440180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6" name="圆角矩形 65"/>
          <p:cNvSpPr/>
          <p:nvPr>
            <p:custDataLst>
              <p:tags r:id="rId5"/>
            </p:custDataLst>
          </p:nvPr>
        </p:nvSpPr>
        <p:spPr>
          <a:xfrm rot="2700000">
            <a:off x="5156835" y="1470025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6"/>
            </p:custDataLst>
          </p:nvPr>
        </p:nvCxnSpPr>
        <p:spPr>
          <a:xfrm>
            <a:off x="5280660" y="998855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>
            <p:custDataLst>
              <p:tags r:id="rId7"/>
            </p:custDataLst>
          </p:nvPr>
        </p:nvSpPr>
        <p:spPr>
          <a:xfrm>
            <a:off x="6769735" y="9042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8"/>
            </p:custDataLst>
          </p:nvPr>
        </p:nvCxnSpPr>
        <p:spPr>
          <a:xfrm>
            <a:off x="6338570" y="1922780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0" name="椭圆 69"/>
          <p:cNvSpPr/>
          <p:nvPr>
            <p:custDataLst>
              <p:tags r:id="rId9"/>
            </p:custDataLst>
          </p:nvPr>
        </p:nvSpPr>
        <p:spPr>
          <a:xfrm>
            <a:off x="7827645" y="182816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3936365" y="678815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</a:p>
        </p:txBody>
      </p:sp>
      <p:sp>
        <p:nvSpPr>
          <p:cNvPr id="72" name="圆角矩形 71"/>
          <p:cNvSpPr/>
          <p:nvPr>
            <p:custDataLst>
              <p:tags r:id="rId11"/>
            </p:custDataLst>
          </p:nvPr>
        </p:nvSpPr>
        <p:spPr>
          <a:xfrm rot="2700000">
            <a:off x="4066540" y="240093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12"/>
            </p:custDataLst>
          </p:nvPr>
        </p:nvSpPr>
        <p:spPr>
          <a:xfrm rot="2700000">
            <a:off x="4096385" y="2430780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13"/>
            </p:custDataLst>
          </p:nvPr>
        </p:nvCxnSpPr>
        <p:spPr>
          <a:xfrm>
            <a:off x="5280660" y="288290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6769735" y="278828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15"/>
            </p:custDataLst>
          </p:nvPr>
        </p:nvSpPr>
        <p:spPr>
          <a:xfrm>
            <a:off x="3933825" y="25628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</a:p>
        </p:txBody>
      </p:sp>
      <p:sp>
        <p:nvSpPr>
          <p:cNvPr id="77" name="圆角矩形 76"/>
          <p:cNvSpPr/>
          <p:nvPr>
            <p:custDataLst>
              <p:tags r:id="rId16"/>
            </p:custDataLst>
          </p:nvPr>
        </p:nvSpPr>
        <p:spPr>
          <a:xfrm rot="2700000">
            <a:off x="4067810" y="4149725"/>
            <a:ext cx="965200" cy="965200"/>
          </a:xfrm>
          <a:prstGeom prst="roundRect">
            <a:avLst>
              <a:gd name="adj" fmla="val 10904"/>
            </a:avLst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8" name="圆角矩形 77"/>
          <p:cNvSpPr/>
          <p:nvPr>
            <p:custDataLst>
              <p:tags r:id="rId17"/>
            </p:custDataLst>
          </p:nvPr>
        </p:nvSpPr>
        <p:spPr>
          <a:xfrm rot="2700000">
            <a:off x="4093845" y="4180205"/>
            <a:ext cx="904875" cy="904875"/>
          </a:xfrm>
          <a:prstGeom prst="roundRect">
            <a:avLst>
              <a:gd name="adj" fmla="val 10904"/>
            </a:avLst>
          </a:prstGeom>
          <a:noFill/>
          <a:ln w="15875" cap="flat" cmpd="sng" algn="ctr">
            <a:solidFill>
              <a:srgbClr val="5BCA5B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79" name="直接连接符 78"/>
          <p:cNvCxnSpPr/>
          <p:nvPr>
            <p:custDataLst>
              <p:tags r:id="rId18"/>
            </p:custDataLst>
          </p:nvPr>
        </p:nvCxnSpPr>
        <p:spPr>
          <a:xfrm>
            <a:off x="5278120" y="4631690"/>
            <a:ext cx="1581785" cy="0"/>
          </a:xfrm>
          <a:prstGeom prst="line">
            <a:avLst/>
          </a:prstGeom>
          <a:noFill/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0" name="椭圆 79"/>
          <p:cNvSpPr/>
          <p:nvPr>
            <p:custDataLst>
              <p:tags r:id="rId19"/>
            </p:custDataLst>
          </p:nvPr>
        </p:nvSpPr>
        <p:spPr>
          <a:xfrm>
            <a:off x="6767195" y="4537075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0"/>
            </p:custDataLst>
          </p:nvPr>
        </p:nvSpPr>
        <p:spPr>
          <a:xfrm>
            <a:off x="3933825" y="435483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05</a:t>
            </a:r>
          </a:p>
        </p:txBody>
      </p:sp>
      <p:sp>
        <p:nvSpPr>
          <p:cNvPr id="83" name="文本框 82"/>
          <p:cNvSpPr txBox="1"/>
          <p:nvPr>
            <p:custDataLst>
              <p:tags r:id="rId21"/>
            </p:custDataLst>
          </p:nvPr>
        </p:nvSpPr>
        <p:spPr>
          <a:xfrm>
            <a:off x="4996815" y="160274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</a:p>
        </p:txBody>
      </p:sp>
      <p:sp>
        <p:nvSpPr>
          <p:cNvPr id="84" name="圆角矩形 83"/>
          <p:cNvSpPr/>
          <p:nvPr>
            <p:custDataLst>
              <p:tags r:id="rId22"/>
            </p:custDataLst>
          </p:nvPr>
        </p:nvSpPr>
        <p:spPr>
          <a:xfrm rot="2700000">
            <a:off x="5126990" y="326072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5" name="圆角矩形 84"/>
          <p:cNvSpPr/>
          <p:nvPr>
            <p:custDataLst>
              <p:tags r:id="rId23"/>
            </p:custDataLst>
          </p:nvPr>
        </p:nvSpPr>
        <p:spPr>
          <a:xfrm rot="2700000">
            <a:off x="5156835" y="329057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/>
          <p:nvPr>
            <p:custDataLst>
              <p:tags r:id="rId24"/>
            </p:custDataLst>
          </p:nvPr>
        </p:nvCxnSpPr>
        <p:spPr>
          <a:xfrm>
            <a:off x="6338570" y="372935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87" name="椭圆 86"/>
          <p:cNvSpPr/>
          <p:nvPr>
            <p:custDataLst>
              <p:tags r:id="rId25"/>
            </p:custDataLst>
          </p:nvPr>
        </p:nvSpPr>
        <p:spPr>
          <a:xfrm>
            <a:off x="7827645" y="363474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6"/>
            </p:custDataLst>
          </p:nvPr>
        </p:nvSpPr>
        <p:spPr>
          <a:xfrm>
            <a:off x="5014595" y="342265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</a:p>
        </p:txBody>
      </p:sp>
      <p:sp>
        <p:nvSpPr>
          <p:cNvPr id="89" name="圆角矩形 88"/>
          <p:cNvSpPr/>
          <p:nvPr>
            <p:custDataLst>
              <p:tags r:id="rId27"/>
            </p:custDataLst>
          </p:nvPr>
        </p:nvSpPr>
        <p:spPr>
          <a:xfrm rot="2700000">
            <a:off x="5126990" y="5080635"/>
            <a:ext cx="965200" cy="965200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989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0" name="圆角矩形 89"/>
          <p:cNvSpPr/>
          <p:nvPr>
            <p:custDataLst>
              <p:tags r:id="rId28"/>
            </p:custDataLst>
          </p:nvPr>
        </p:nvSpPr>
        <p:spPr>
          <a:xfrm rot="2700000">
            <a:off x="5156835" y="5110480"/>
            <a:ext cx="904875" cy="904875"/>
          </a:xfrm>
          <a:prstGeom prst="roundRect">
            <a:avLst>
              <a:gd name="adj" fmla="val 10904"/>
            </a:avLst>
          </a:prstGeom>
          <a:noFill/>
          <a:ln w="12700" cap="flat" cmpd="sng" algn="ctr">
            <a:solidFill>
              <a:srgbClr val="0F4D07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6346825" y="5536565"/>
            <a:ext cx="1581785" cy="0"/>
          </a:xfrm>
          <a:prstGeom prst="line">
            <a:avLst/>
          </a:prstGeom>
          <a:solidFill>
            <a:srgbClr val="4AC44A"/>
          </a:solidFill>
          <a:ln w="38100" cap="flat" cmpd="sng" algn="ctr">
            <a:solidFill>
              <a:srgbClr val="0F4D07"/>
            </a:solidFill>
            <a:prstDash val="solid"/>
            <a:miter lim="800000"/>
          </a:ln>
          <a:effectLst/>
        </p:spPr>
      </p:cxnSp>
      <p:sp>
        <p:nvSpPr>
          <p:cNvPr id="92" name="椭圆 91"/>
          <p:cNvSpPr/>
          <p:nvPr>
            <p:custDataLst>
              <p:tags r:id="rId30"/>
            </p:custDataLst>
          </p:nvPr>
        </p:nvSpPr>
        <p:spPr>
          <a:xfrm>
            <a:off x="7835900" y="5441950"/>
            <a:ext cx="190500" cy="190500"/>
          </a:xfrm>
          <a:prstGeom prst="ellipse">
            <a:avLst/>
          </a:prstGeom>
          <a:solidFill>
            <a:srgbClr val="0F4D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31"/>
            </p:custDataLst>
          </p:nvPr>
        </p:nvSpPr>
        <p:spPr>
          <a:xfrm>
            <a:off x="4996180" y="5242560"/>
            <a:ext cx="1225550" cy="64135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914400">
              <a:tabLst>
                <a:tab pos="143510" algn="l"/>
              </a:tabLst>
            </a:pPr>
            <a:r>
              <a:rPr lang="en-US" altLang="zh-CN" sz="3600" spc="300">
                <a:solidFill>
                  <a:srgbClr val="4AC44A">
                    <a:lumMod val="7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06</a:t>
            </a:r>
          </a:p>
        </p:txBody>
      </p:sp>
      <p:cxnSp>
        <p:nvCxnSpPr>
          <p:cNvPr id="135" name="直接箭头连接符 134"/>
          <p:cNvCxnSpPr/>
          <p:nvPr>
            <p:custDataLst>
              <p:tags r:id="rId32"/>
            </p:custDataLst>
          </p:nvPr>
        </p:nvCxnSpPr>
        <p:spPr>
          <a:xfrm>
            <a:off x="4944110" y="135572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7" name="直接箭头连接符 136"/>
          <p:cNvCxnSpPr/>
          <p:nvPr>
            <p:custDataLst>
              <p:tags r:id="rId33"/>
            </p:custDataLst>
          </p:nvPr>
        </p:nvCxnSpPr>
        <p:spPr>
          <a:xfrm>
            <a:off x="4940935" y="3232150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8" name="直接箭头连接符 137"/>
          <p:cNvCxnSpPr/>
          <p:nvPr>
            <p:custDataLst>
              <p:tags r:id="rId34"/>
            </p:custDataLst>
          </p:nvPr>
        </p:nvCxnSpPr>
        <p:spPr>
          <a:xfrm>
            <a:off x="4944110" y="5050155"/>
            <a:ext cx="218440" cy="187325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39" name="直接箭头连接符 138"/>
          <p:cNvCxnSpPr/>
          <p:nvPr>
            <p:custDataLst>
              <p:tags r:id="rId35"/>
            </p:custDataLst>
          </p:nvPr>
        </p:nvCxnSpPr>
        <p:spPr>
          <a:xfrm flipH="1">
            <a:off x="4969510" y="233045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40" name="直接箭头连接符 139"/>
          <p:cNvCxnSpPr/>
          <p:nvPr>
            <p:custDataLst>
              <p:tags r:id="rId36"/>
            </p:custDataLst>
          </p:nvPr>
        </p:nvCxnSpPr>
        <p:spPr>
          <a:xfrm flipH="1">
            <a:off x="4960620" y="4064000"/>
            <a:ext cx="227330" cy="232410"/>
          </a:xfrm>
          <a:prstGeom prst="straightConnector1">
            <a:avLst/>
          </a:prstGeom>
          <a:noFill/>
          <a:ln w="12700" cap="flat" cmpd="sng" algn="ctr">
            <a:solidFill>
              <a:srgbClr val="78D390"/>
            </a:solidFill>
            <a:prstDash val="solid"/>
            <a:miter lim="800000"/>
            <a:tailEnd type="arrow"/>
          </a:ln>
          <a:effectLst/>
        </p:spPr>
      </p:cxnSp>
      <p:sp>
        <p:nvSpPr>
          <p:cNvPr id="94" name="文本框 93"/>
          <p:cNvSpPr txBox="1"/>
          <p:nvPr>
            <p:custDataLst>
              <p:tags r:id="rId37"/>
            </p:custDataLst>
          </p:nvPr>
        </p:nvSpPr>
        <p:spPr>
          <a:xfrm>
            <a:off x="7223125" y="67881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生长习性</a:t>
            </a:r>
          </a:p>
        </p:txBody>
      </p:sp>
      <p:sp>
        <p:nvSpPr>
          <p:cNvPr id="96" name="文本框 95"/>
          <p:cNvSpPr txBox="1"/>
          <p:nvPr>
            <p:custDataLst>
              <p:tags r:id="rId38"/>
            </p:custDataLst>
          </p:nvPr>
        </p:nvSpPr>
        <p:spPr>
          <a:xfrm>
            <a:off x="8233410" y="1625600"/>
            <a:ext cx="241300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chemeClr val="accent6">
                    <a:lumMod val="75000"/>
                  </a:schemeClr>
                </a:solidFill>
                <a:latin typeface="+mn-ea"/>
                <a:sym typeface="微软雅黑" panose="020B0503020204020204" charset="-122"/>
              </a:rPr>
              <a:t>生态分布特点</a:t>
            </a:r>
          </a:p>
        </p:txBody>
      </p:sp>
      <p:sp>
        <p:nvSpPr>
          <p:cNvPr id="98" name="文本框 97"/>
          <p:cNvSpPr txBox="1"/>
          <p:nvPr>
            <p:custDataLst>
              <p:tags r:id="rId39"/>
            </p:custDataLst>
          </p:nvPr>
        </p:nvSpPr>
        <p:spPr>
          <a:xfrm>
            <a:off x="7178040" y="2605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生产现状</a:t>
            </a:r>
          </a:p>
        </p:txBody>
      </p:sp>
      <p:sp>
        <p:nvSpPr>
          <p:cNvPr id="100" name="文本框 99"/>
          <p:cNvSpPr txBox="1"/>
          <p:nvPr>
            <p:custDataLst>
              <p:tags r:id="rId40"/>
            </p:custDataLst>
          </p:nvPr>
        </p:nvSpPr>
        <p:spPr>
          <a:xfrm>
            <a:off x="8233410" y="3484880"/>
            <a:ext cx="265112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需求与育种分析</a:t>
            </a:r>
            <a:endParaRPr lang="zh-CN" altLang="en-US" sz="2400" b="1" spc="300">
              <a:solidFill>
                <a:schemeClr val="accent4">
                  <a:lumMod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41"/>
            </p:custDataLst>
          </p:nvPr>
        </p:nvSpPr>
        <p:spPr>
          <a:xfrm>
            <a:off x="7223125" y="4354830"/>
            <a:ext cx="4109085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>
              <a:buClrTx/>
              <a:buSzTx/>
              <a:buFontTx/>
            </a:pPr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相关加工产业现状与发展</a:t>
            </a:r>
          </a:p>
        </p:txBody>
      </p:sp>
      <p:sp>
        <p:nvSpPr>
          <p:cNvPr id="104" name="文本框 103"/>
          <p:cNvSpPr txBox="1"/>
          <p:nvPr>
            <p:custDataLst>
              <p:tags r:id="rId42"/>
            </p:custDataLst>
          </p:nvPr>
        </p:nvSpPr>
        <p:spPr>
          <a:xfrm>
            <a:off x="8233410" y="5272405"/>
            <a:ext cx="1684020" cy="393065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solidFill>
                  <a:srgbClr val="0F4D07"/>
                </a:solidFill>
                <a:latin typeface="+mn-ea"/>
                <a:sym typeface="微软雅黑" panose="020B0503020204020204" charset="-122"/>
              </a:rPr>
              <a:t>相关政策</a:t>
            </a: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2415" y="972185"/>
            <a:ext cx="3415030" cy="4077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圆角矩形 8"/>
          <p:cNvSpPr/>
          <p:nvPr/>
        </p:nvSpPr>
        <p:spPr>
          <a:xfrm>
            <a:off x="6708775" y="1722120"/>
            <a:ext cx="5367655" cy="3615055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6" name="圆角矩形 10"/>
          <p:cNvSpPr/>
          <p:nvPr/>
        </p:nvSpPr>
        <p:spPr>
          <a:xfrm>
            <a:off x="7322820" y="1289685"/>
            <a:ext cx="3865880" cy="56515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78980" y="2158365"/>
            <a:ext cx="4520565" cy="2684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  <a:sym typeface="汉仪颜楷简" panose="00020600040101010101" charset="-122"/>
              </a:rPr>
              <a:t>国际土豆面积分布的特点是以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汉仪颜楷简" panose="00020600040101010101" charset="-122"/>
              </a:rPr>
              <a:t>欧、亚</a:t>
            </a:r>
            <a:r>
              <a:rPr lang="zh-CN" altLang="en-US" sz="2000" b="1" dirty="0">
                <a:latin typeface="+mn-ea"/>
                <a:cs typeface="+mn-ea"/>
                <a:sym typeface="汉仪颜楷简" panose="00020600040101010101" charset="-122"/>
              </a:rPr>
              <a:t>两洲种植为主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  <a:sym typeface="汉仪颜楷简" panose="00020600040101010101" charset="-122"/>
              </a:rPr>
              <a:t>中国、俄罗斯、乌克兰、印度四大生产国的种植面积约占世界的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汉仪颜楷简" panose="00020600040101010101" charset="-122"/>
              </a:rPr>
              <a:t>一半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+mn-ea"/>
                <a:cs typeface="+mn-ea"/>
                <a:sym typeface="汉仪颜楷简" panose="00020600040101010101" charset="-122"/>
              </a:rPr>
              <a:t>中国是全球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汉仪颜楷简" panose="00020600040101010101" charset="-122"/>
              </a:rPr>
              <a:t>第一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汉仪颜楷简" panose="00020600040101010101" charset="-122"/>
              </a:rPr>
              <a:t>的</a:t>
            </a:r>
            <a:r>
              <a:rPr lang="zh-CN" altLang="en-US" sz="2000" b="1" dirty="0">
                <a:latin typeface="+mn-ea"/>
                <a:cs typeface="+mn-ea"/>
                <a:sym typeface="汉仪颜楷简" panose="00020600040101010101" charset="-122"/>
              </a:rPr>
              <a:t>马铃薯生产国</a:t>
            </a: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226300" y="1228725"/>
            <a:ext cx="4059555" cy="7200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effectLst/>
                <a:latin typeface="+mn-lt"/>
                <a:ea typeface="+mn-ea"/>
                <a:cs typeface="+mn-cs"/>
                <a:sym typeface="方正小标宋简体" panose="02000000000000000000" charset="-122"/>
              </a:rPr>
              <a:t>全球马铃薯分布特点</a:t>
            </a:r>
            <a:endParaRPr lang="zh-CN" altLang="en-US" sz="3600" b="1" dirty="0">
              <a:effectLst/>
              <a:latin typeface="+mn-lt"/>
              <a:ea typeface="+mn-ea"/>
              <a:cs typeface="+mn-cs"/>
              <a:sym typeface="方正小标宋简体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" y="1489710"/>
            <a:ext cx="6097270" cy="4303395"/>
          </a:xfrm>
          <a:prstGeom prst="rect">
            <a:avLst/>
          </a:prstGeom>
        </p:spPr>
      </p:pic>
      <p:sp>
        <p:nvSpPr>
          <p:cNvPr id="1048585" name="标题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-9510" y="0"/>
            <a:ext cx="11669380" cy="700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3600" b="1" i="1">
                <a:solidFill>
                  <a:srgbClr val="000000"/>
                </a:solidFill>
                <a:effectLst/>
              </a:rPr>
              <a:t> </a:t>
            </a:r>
            <a:r>
              <a:rPr lang="zh-CN" altLang="en-US" sz="3600" b="1">
                <a:solidFill>
                  <a:srgbClr val="000000"/>
                </a:solidFill>
                <a:effectLst/>
              </a:rPr>
              <a:t>马铃薯分布特点</a:t>
            </a:r>
          </a:p>
        </p:txBody>
      </p:sp>
      <p:cxnSp>
        <p:nvCxnSpPr>
          <p:cNvPr id="3145728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50520" y="1677035"/>
            <a:ext cx="1257300" cy="3810000"/>
          </a:xfrm>
          <a:prstGeom prst="rect">
            <a:avLst/>
          </a:prstGeom>
          <a:noFill/>
          <a:ln w="41275" cmpd="sng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8"/>
          <a:srcRect l="31151" r="31151"/>
          <a:stretch>
            <a:fillRect/>
          </a:stretch>
        </p:blipFill>
        <p:spPr>
          <a:xfrm>
            <a:off x="8313780" y="0"/>
            <a:ext cx="3877900" cy="6858000"/>
          </a:xfrm>
          <a:custGeom>
            <a:avLst/>
            <a:gdLst>
              <a:gd name="connsiteX0" fmla="*/ 0 w 3877900"/>
              <a:gd name="connsiteY0" fmla="*/ 0 h 6858000"/>
              <a:gd name="connsiteX1" fmla="*/ 3877900 w 3877900"/>
              <a:gd name="connsiteY1" fmla="*/ 0 h 6858000"/>
              <a:gd name="connsiteX2" fmla="*/ 3877900 w 3877900"/>
              <a:gd name="connsiteY2" fmla="*/ 6858000 h 6858000"/>
              <a:gd name="connsiteX3" fmla="*/ 0 w 3877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900" h="6858000">
                <a:moveTo>
                  <a:pt x="0" y="0"/>
                </a:moveTo>
                <a:lnTo>
                  <a:pt x="3877900" y="0"/>
                </a:lnTo>
                <a:lnTo>
                  <a:pt x="3877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27720" y="30019"/>
            <a:ext cx="7228617" cy="704850"/>
          </a:xfrm>
        </p:spPr>
        <p:txBody>
          <a:bodyPr lIns="0" tIns="0" rIns="0" bIns="0" anchor="b" anchorCtr="0"/>
          <a:lstStyle/>
          <a:p>
            <a:r>
              <a:rPr lang="zh-CN" altLang="en-US" sz="3600" b="1" dirty="0"/>
              <a:t>中国土豆分布特点</a:t>
            </a: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544830" y="1872615"/>
            <a:ext cx="3296285" cy="16738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主要种植省份包括内蒙古、黑龙江、吉林、辽宁中北部、河北北部、山西北部、陕北、宁夏、甘肃、新疆等地，总种植面积约</a:t>
            </a:r>
            <a:r>
              <a:rPr lang="zh-CN" altLang="en-US" sz="1400" b="1" dirty="0">
                <a:ln>
                  <a:noFill/>
                  <a:prstDash val="sysDot"/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3500万亩</a:t>
            </a:r>
            <a:r>
              <a:rPr lang="zh-CN" altLang="en-US" sz="14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，面积和总产量约占全国的</a:t>
            </a:r>
            <a:r>
              <a:rPr lang="zh-CN" altLang="en-US" sz="1400" b="1" dirty="0">
                <a:ln>
                  <a:noFill/>
                  <a:prstDash val="sysDot"/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50%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4700112" y="1872706"/>
            <a:ext cx="3295984" cy="11616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主要种植省份包括四川、云南、贵州，种植面积约</a:t>
            </a:r>
            <a:r>
              <a:rPr lang="zh-CN" altLang="en-US" sz="1400" b="1">
                <a:ln>
                  <a:noFill/>
                  <a:prstDash val="sysDot"/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2500万亩</a:t>
            </a:r>
            <a:r>
              <a:rPr lang="zh-CN" altLang="en-US" sz="14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，所采用的的种植方式为传统种植，产量略低</a:t>
            </a:r>
            <a:endParaRPr lang="zh-CN" altLang="en-US" sz="1400" b="1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544830" y="4547235"/>
            <a:ext cx="3555365" cy="12769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主要种植省份包括广东、广西、福建等地，总种植面积约</a:t>
            </a:r>
            <a:r>
              <a:rPr lang="zh-CN" altLang="en-US" sz="1400" b="1">
                <a:ln>
                  <a:noFill/>
                  <a:prstDash val="sysDot"/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100万亩</a:t>
            </a:r>
            <a:r>
              <a:rPr lang="zh-CN" altLang="en-US" sz="14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。有些地区是两季土豆，在中稻和晚稻收获后接种土豆</a:t>
            </a: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4700112" y="4547524"/>
            <a:ext cx="3295984" cy="11616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主要种植省份包括山东、河北长城以南、江苏等地。总种植面积约</a:t>
            </a:r>
            <a:r>
              <a:rPr lang="zh-CN" altLang="en-US" sz="1400" b="1">
                <a:ln>
                  <a:noFill/>
                  <a:prstDash val="sysDot"/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500万亩</a:t>
            </a:r>
            <a:r>
              <a:rPr lang="zh-CN" altLang="en-US" sz="14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，其中山东春季约</a:t>
            </a:r>
            <a:r>
              <a:rPr lang="zh-CN" altLang="en-US" sz="1400" b="1">
                <a:ln>
                  <a:noFill/>
                  <a:prstDash val="sysDot"/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250万亩</a:t>
            </a:r>
            <a:r>
              <a:rPr lang="zh-CN" altLang="en-US" sz="14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，秋季约</a:t>
            </a:r>
            <a:r>
              <a:rPr lang="zh-CN" altLang="en-US" sz="1400" b="1">
                <a:ln>
                  <a:noFill/>
                  <a:prstDash val="sysDot"/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50万亩</a:t>
            </a: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1018484" y="1385648"/>
            <a:ext cx="2163630" cy="3863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tx1"/>
                </a:solidFill>
                <a:latin typeface="+mn-ea"/>
                <a:cs typeface="+mn-ea"/>
              </a:rPr>
              <a:t>北方地区</a:t>
            </a:r>
          </a:p>
        </p:txBody>
      </p:sp>
      <p:pic>
        <p:nvPicPr>
          <p:cNvPr id="22" name="图形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4770" y="1463043"/>
            <a:ext cx="338940" cy="338940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5175828" y="1388317"/>
            <a:ext cx="2163630" cy="3863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</a:rPr>
              <a:t>西南地区</a:t>
            </a:r>
          </a:p>
        </p:txBody>
      </p:sp>
      <p:pic>
        <p:nvPicPr>
          <p:cNvPr id="25" name="图形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00112" y="1465045"/>
            <a:ext cx="342957" cy="340026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12"/>
            </p:custDataLst>
          </p:nvPr>
        </p:nvSpPr>
        <p:spPr>
          <a:xfrm>
            <a:off x="1018484" y="4059131"/>
            <a:ext cx="2163630" cy="3863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tx1"/>
                </a:solidFill>
                <a:latin typeface="+mn-ea"/>
                <a:cs typeface="+mn-ea"/>
              </a:rPr>
              <a:t>南方地区</a:t>
            </a:r>
          </a:p>
        </p:txBody>
      </p:sp>
      <p:pic>
        <p:nvPicPr>
          <p:cNvPr id="30" name="图形 2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40100" y="4135860"/>
            <a:ext cx="340342" cy="340342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14"/>
            </p:custDataLst>
          </p:nvPr>
        </p:nvSpPr>
        <p:spPr>
          <a:xfrm>
            <a:off x="5175828" y="4059131"/>
            <a:ext cx="2163630" cy="3863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tx1"/>
                </a:solidFill>
                <a:latin typeface="+mn-ea"/>
                <a:cs typeface="+mn-ea"/>
              </a:rPr>
              <a:t>中原地区</a:t>
            </a:r>
          </a:p>
        </p:txBody>
      </p:sp>
      <p:pic>
        <p:nvPicPr>
          <p:cNvPr id="34" name="图形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98111" y="4134525"/>
            <a:ext cx="340275" cy="340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06855" y="2602865"/>
            <a:ext cx="3578225" cy="57594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</a:p>
        </p:txBody>
      </p:sp>
      <p:pic>
        <p:nvPicPr>
          <p:cNvPr id="3" name="图片 2" descr="中国土豆分布"/>
          <p:cNvPicPr>
            <a:picLocks noChangeAspect="1"/>
          </p:cNvPicPr>
          <p:nvPr/>
        </p:nvPicPr>
        <p:blipFill>
          <a:blip r:embed="rId4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3210" y="635"/>
            <a:ext cx="798195" cy="68573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>
                <a:latin typeface="+mn-ea"/>
              </a:rPr>
              <a:t>中国马铃薯分布图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四川</a:t>
            </a:r>
          </a:p>
        </p:txBody>
      </p:sp>
      <p:sp>
        <p:nvSpPr>
          <p:cNvPr id="7" name="圆角矩形 18"/>
          <p:cNvSpPr/>
          <p:nvPr/>
        </p:nvSpPr>
        <p:spPr>
          <a:xfrm>
            <a:off x="8794749" y="1720215"/>
            <a:ext cx="880473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内蒙古</a:t>
            </a:r>
          </a:p>
        </p:txBody>
      </p:sp>
      <p:sp>
        <p:nvSpPr>
          <p:cNvPr id="2" name="圆角矩形 6"/>
          <p:cNvSpPr/>
          <p:nvPr/>
        </p:nvSpPr>
        <p:spPr>
          <a:xfrm>
            <a:off x="5424406" y="635430"/>
            <a:ext cx="3250419" cy="171152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内蒙古马铃薯年种植面积</a:t>
            </a:r>
            <a:r>
              <a:rPr lang="en-US" altLang="zh-CN" sz="2000" dirty="0">
                <a:solidFill>
                  <a:schemeClr val="accent6"/>
                </a:solidFill>
              </a:rPr>
              <a:t>1000</a:t>
            </a:r>
            <a:r>
              <a:rPr lang="zh-CN" altLang="en-US" sz="2000" dirty="0">
                <a:solidFill>
                  <a:schemeClr val="accent6"/>
                </a:solidFill>
              </a:rPr>
              <a:t>万亩</a:t>
            </a:r>
            <a:r>
              <a:rPr lang="zh-CN" altLang="en-US" sz="2000" dirty="0">
                <a:solidFill>
                  <a:schemeClr val="tx1"/>
                </a:solidFill>
              </a:rPr>
              <a:t>，鲜薯产量约</a:t>
            </a:r>
            <a:r>
              <a:rPr lang="en-US" altLang="zh-CN" sz="2000" dirty="0">
                <a:solidFill>
                  <a:schemeClr val="accent6"/>
                </a:solidFill>
              </a:rPr>
              <a:t>1000</a:t>
            </a:r>
            <a:r>
              <a:rPr lang="zh-CN" altLang="en-US" sz="2000" dirty="0">
                <a:solidFill>
                  <a:schemeClr val="accent6"/>
                </a:solidFill>
              </a:rPr>
              <a:t>万吨</a:t>
            </a:r>
            <a:r>
              <a:rPr lang="zh-CN" altLang="en-US" sz="2000" dirty="0">
                <a:solidFill>
                  <a:schemeClr val="tx1"/>
                </a:solidFill>
              </a:rPr>
              <a:t>。种植面积和产量居全国前三位，占全国的</a:t>
            </a:r>
            <a:r>
              <a:rPr lang="en-US" altLang="zh-CN" sz="2000" dirty="0">
                <a:solidFill>
                  <a:schemeClr val="accent6"/>
                </a:solidFill>
              </a:rPr>
              <a:t>10%</a:t>
            </a:r>
            <a:r>
              <a:rPr lang="zh-CN" altLang="en-US" sz="2000" dirty="0">
                <a:solidFill>
                  <a:schemeClr val="accent6"/>
                </a:solidFill>
              </a:rPr>
              <a:t>以上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06855" y="2602865"/>
            <a:ext cx="3578225" cy="57594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</a:p>
        </p:txBody>
      </p:sp>
      <p:pic>
        <p:nvPicPr>
          <p:cNvPr id="3" name="图片 2" descr="中国土豆分布"/>
          <p:cNvPicPr>
            <a:picLocks noChangeAspect="1"/>
          </p:cNvPicPr>
          <p:nvPr/>
        </p:nvPicPr>
        <p:blipFill>
          <a:blip r:embed="rId4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solidFill>
            <a:srgbClr val="F2E189"/>
          </a:solidFill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3210" y="0"/>
            <a:ext cx="798195" cy="6856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>
                <a:latin typeface="+mn-ea"/>
              </a:rPr>
              <a:t>中国马铃薯分布图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四川</a:t>
            </a:r>
          </a:p>
        </p:txBody>
      </p:sp>
      <p:sp>
        <p:nvSpPr>
          <p:cNvPr id="7" name="圆角矩形 18"/>
          <p:cNvSpPr/>
          <p:nvPr/>
        </p:nvSpPr>
        <p:spPr>
          <a:xfrm>
            <a:off x="8794749" y="1720215"/>
            <a:ext cx="880473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内蒙古</a:t>
            </a:r>
          </a:p>
        </p:txBody>
      </p:sp>
      <p:sp>
        <p:nvSpPr>
          <p:cNvPr id="2" name="圆角矩形 6"/>
          <p:cNvSpPr/>
          <p:nvPr/>
        </p:nvSpPr>
        <p:spPr>
          <a:xfrm>
            <a:off x="2727701" y="4494508"/>
            <a:ext cx="3409573" cy="16973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四川马铃薯年种植面积</a:t>
            </a:r>
            <a:r>
              <a:rPr lang="en-US" altLang="zh-CN" sz="2000" dirty="0">
                <a:solidFill>
                  <a:schemeClr val="accent6"/>
                </a:solidFill>
              </a:rPr>
              <a:t>1034</a:t>
            </a:r>
            <a:r>
              <a:rPr lang="zh-CN" altLang="en-US" sz="2000" dirty="0">
                <a:solidFill>
                  <a:schemeClr val="accent6"/>
                </a:solidFill>
              </a:rPr>
              <a:t>万亩</a:t>
            </a:r>
            <a:r>
              <a:rPr lang="zh-CN" altLang="en-US" sz="2000" dirty="0">
                <a:solidFill>
                  <a:schemeClr val="tx1"/>
                </a:solidFill>
              </a:rPr>
              <a:t>，鲜薯产量约</a:t>
            </a:r>
            <a:r>
              <a:rPr lang="en-US" altLang="zh-CN" sz="2000" dirty="0">
                <a:solidFill>
                  <a:schemeClr val="accent6"/>
                </a:solidFill>
              </a:rPr>
              <a:t>1463</a:t>
            </a:r>
            <a:r>
              <a:rPr lang="zh-CN" altLang="en-US" sz="2000" dirty="0">
                <a:solidFill>
                  <a:schemeClr val="accent6"/>
                </a:solidFill>
              </a:rPr>
              <a:t>万吨</a:t>
            </a:r>
            <a:r>
              <a:rPr lang="zh-CN" altLang="en-US" sz="2000" dirty="0">
                <a:solidFill>
                  <a:schemeClr val="tx1"/>
                </a:solidFill>
              </a:rPr>
              <a:t>。产量居全国第一，占全国的</a:t>
            </a:r>
            <a:r>
              <a:rPr lang="en-US" altLang="zh-CN" sz="2000" dirty="0">
                <a:solidFill>
                  <a:schemeClr val="accent6"/>
                </a:solidFill>
              </a:rPr>
              <a:t>10%</a:t>
            </a:r>
            <a:r>
              <a:rPr lang="zh-CN" altLang="en-US" sz="2000" dirty="0">
                <a:solidFill>
                  <a:schemeClr val="accent6"/>
                </a:solidFill>
              </a:rPr>
              <a:t>以上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JmZDgzNDc4ZjA0MzUxOTJhMTczZTc3MGVjMTUyZj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VALUE" val="1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gradient&quot;:[{&quot;brightness&quot;:0.09000000357627869,&quot;colorType&quot;:1,&quot;foreColorIndex&quot;:5,&quot;pos&quot;:0.5799999833106995,&quot;transparency&quot;:0},{&quot;brightness&quot;:0.6000000238418579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30938_2*m_h_a*1_1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06.32501220703125,&quot;top&quot;:78.47499389648438,&quot;width&quot;:721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8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0938_2*m_h_f*1_3_1"/>
  <p:tag name="KSO_WM_TEMPLATE_CATEGORY" val="diagram"/>
  <p:tag name="KSO_WM_TEMPLATE_INDEX" val="20230938"/>
  <p:tag name="KSO_WM_UNIT_LAYERLEVEL" val="1_1_1"/>
  <p:tag name="KSO_WM_TAG_VERSION" val="3.0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0938_2*m_h_f*1_1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227683_6*m_h_z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diagram20227683_6*m_h_z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6_1"/>
  <p:tag name="KSO_WM_UNIT_ID" val="diagram20227683_6*m_h_z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227683_6*m_h_z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5_1"/>
  <p:tag name="KSO_WM_UNIT_ID" val="diagram20227683_6*m_h_z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27683_6*m_h_a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27683_6*m_h_a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27683_6*m_h_a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27683_6*m_h_a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27683_6*m_h_a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27683_6*m_h_a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753_1*a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30938_2*a*1"/>
  <p:tag name="KSO_WM_TEMPLATE_CATEGORY" val="diagram"/>
  <p:tag name="KSO_WM_TEMPLATE_INDEX" val="2023093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22"/>
  <p:tag name="KSO_WM_SLIDE_ID" val="custom2023322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558.759*318.2"/>
  <p:tag name="KSO_WM_SLIDE_POSITION" val="349.291*152.65"/>
  <p:tag name="KSO_WM_DIAGRAM_GROUP_CODE" val="l1-1"/>
  <p:tag name="KSO_WM_SLIDE_DIAGTYPE" val="l"/>
  <p:tag name="KSO_WM_TAG_VERSION" val="3.0"/>
  <p:tag name="KSO_WM_SLIDE_LAYOUT" val="a_d_l"/>
  <p:tag name="KSO_WM_SLIDE_LAYOUT_CNT" val="1_1_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0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2_1*d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  <p:tag name="KSO_WM_UNIT_PICTURE_SUBTYPE" val="b"/>
  <p:tag name="KSO_WM_UNIT_FILL_FORE_SCHEMECOLOR_INDEX" val="5"/>
  <p:tag name="KSO_WM_UNI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22_1*a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UNIT_TEXT_TYPE" val="1"/>
  <p:tag name="KSO_WM_UNIT_PRESET_TEXT" val="单击此处添加标题内容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84_3*l_h_f*1_1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84_3*l_h_f*1_2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84_3*l_h_f*1_3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184_3*l_h_f*1_4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4_3*l_h_a*1_1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项标题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3*l_h_x*1_1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1_1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  <p:tag name="KSO_WM_UNIT_FILL_TYPE" val="1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4_3*l_h_a*1_2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项标题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3*l_h_x*1_2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2_1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  <p:tag name="KSO_WM_UNIT_FILL_TYPE" val="1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4_3*l_h_a*1_3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项标题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3*l_h_x*1_3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3_1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  <p:tag name="KSO_WM_UNIT_FILL_TYPE" val="1"/>
  <p:tag name="KSO_WM_UNIT_USESOURCEFORMAT_APPLY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84_3*l_h_a*1_4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项标题"/>
  <p:tag name="KSO_WM_UNIT_USESOURCEFORMAT_APPLY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3*l_h_x*1_4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4_1"/>
  <p:tag name="KSO_WM_DIAGRAM_MAX_ITEMCNT" val="6"/>
  <p:tag name="KSO_WM_DIAGRAM_MIN_ITEMCNT" val="2"/>
  <p:tag name="KSO_WM_DIAGRAM_VIRTUALLY_FRAME" val="{&quot;height&quot;:340.4312598425197,&quot;left&quot;:-35.8720403620202,&quot;top&quot;:109.10614173228346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  <p:tag name="KSO_WM_UNIT_FILL_TYPE" val="1"/>
  <p:tag name="KSO_WM_UNIT_USESOURCEFORMAT_APPLY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227683_6*m_h_z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diagram20227683_6*m_h_z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6_1"/>
  <p:tag name="KSO_WM_UNIT_ID" val="diagram20227683_6*m_h_z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227683_6*m_h_z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5_1"/>
  <p:tag name="KSO_WM_UNIT_ID" val="diagram20227683_6*m_h_z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27683_6*m_h_a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27683_6*m_h_a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27683_6*m_h_a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27683_6*m_h_a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27683_6*m_h_a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27683_6*m_h_a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227683_6*m_h_z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diagram20227683_6*m_h_z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6_1"/>
  <p:tag name="KSO_WM_UNIT_ID" val="diagram20227683_6*m_h_z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227683_6*m_h_z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5_1"/>
  <p:tag name="KSO_WM_UNIT_ID" val="diagram20227683_6*m_h_z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27683_6*m_h_a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27683_6*m_h_a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27683_6*m_h_a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27683_6*m_h_a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27683_6*m_h_a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27683_6*m_h_a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227683_6*m_h_z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diagram20227683_6*m_h_z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6_1"/>
  <p:tag name="KSO_WM_UNIT_ID" val="diagram20227683_6*m_h_z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227683_6*m_h_z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5_1"/>
  <p:tag name="KSO_WM_UNIT_ID" val="diagram20227683_6*m_h_z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27683_6*m_h_a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27683_6*m_h_a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27683_6*m_h_a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27683_6*m_h_a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27683_6*m_h_a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27683_6*m_h_a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69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0969"/>
  <p:tag name="KSO_WM_SLIDE_TYPE" val="text"/>
  <p:tag name="KSO_WM_SLIDE_SUBTYPE" val="diag"/>
  <p:tag name="KSO_WM_SLIDE_SIZE" val="726.75*378.5"/>
  <p:tag name="KSO_WM_SLIDE_POSITION" val="116.65*108.07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9_1*a*1"/>
  <p:tag name="KSO_WM_TEMPLATE_CATEGORY" val="diagram"/>
  <p:tag name="KSO_WM_TEMPLATE_INDEX" val="20230969"/>
  <p:tag name="KSO_WM_UNIT_LAYERLEVEL" val="1"/>
  <p:tag name="KSO_WM_TAG_VERSION" val="3.0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1293*12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9_1*l_h_d*1_2_1"/>
  <p:tag name="KSO_WM_TEMPLATE_CATEGORY" val="diagram"/>
  <p:tag name="KSO_WM_TEMPLATE_INDEX" val="20230969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77.11500632210266,&quot;left&quot;:81.85304364475606,&quot;top&quot;:66.01003609973391,&quot;width&quot;:782.596944148212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1293*12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9_1*l_h_d*1_1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77.11500632210266,&quot;left&quot;:81.85304364475606,&quot;top&quot;:66.01003609973391,&quot;width&quot;:782.596944148212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69_1*l_h_i*1_1_2"/>
  <p:tag name="KSO_WM_TEMPLATE_CATEGORY" val="diagram"/>
  <p:tag name="KSO_WM_TEMPLATE_INDEX" val="20230969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77.11500632210266,&quot;left&quot;:81.85304364475606,&quot;top&quot;:66.01003609973391,&quot;width&quot;:782.5969441482129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69_1*l_h_i*1_2_2"/>
  <p:tag name="KSO_WM_TEMPLATE_CATEGORY" val="diagram"/>
  <p:tag name="KSO_WM_TEMPLATE_INDEX" val="20230969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77.11500632210266,&quot;left&quot;:81.85304364475606,&quot;top&quot;:66.01003609973391,&quot;width&quot;:782.5969441482129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7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0974"/>
  <p:tag name="KSO_WM_SLIDE_TYPE" val="text"/>
  <p:tag name="KSO_WM_SLIDE_SUBTYPE" val="diag"/>
  <p:tag name="KSO_WM_SLIDE_SIZE" val="464.8*321.25"/>
  <p:tag name="KSO_WM_SLIDE_POSITION" val="242.25*141.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961*8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74_1*l_h_d*1_2_1"/>
  <p:tag name="KSO_WM_TEMPLATE_CATEGORY" val="diagram"/>
  <p:tag name="KSO_WM_TEMPLATE_INDEX" val="20230974"/>
  <p:tag name="KSO_WM_UNIT_LAYERLEVEL" val="1_1_1"/>
  <p:tag name="KSO_WM_TAG_VERSION" val="3.0"/>
  <p:tag name="KSO_WM_DIAGRAM_MAX_ITEMCNT" val="7"/>
  <p:tag name="KSO_WM_DIAGRAM_MIN_ITEMCNT" val="2"/>
  <p:tag name="KSO_WM_DIAGRAM_VIRTUALLY_FRAME" val="{&quot;height&quot;:482.2,&quot;left&quot;:24,&quot;top&quot;:57.8,&quot;width&quot;:841.1250061035156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brightness&quot;:-0.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SHADOW_SCHEMECOLOR_INDEX" val="5"/>
  <p:tag name="KSO_WM_UNIT_USESOURCEFORMAT_APPLY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61*8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74_1*l_h_d*1_1_1"/>
  <p:tag name="KSO_WM_TEMPLATE_CATEGORY" val="diagram"/>
  <p:tag name="KSO_WM_TEMPLATE_INDEX" val="20230974"/>
  <p:tag name="KSO_WM_UNIT_LAYERLEVEL" val="1_1_1"/>
  <p:tag name="KSO_WM_TAG_VERSION" val="3.0"/>
  <p:tag name="KSO_WM_BEAUTIFY_FLAG" val="#wm#"/>
  <p:tag name="KSO_WM_DIAGRAM_MAX_ITEMCNT" val="7"/>
  <p:tag name="KSO_WM_DIAGRAM_MIN_ITEMCNT" val="2"/>
  <p:tag name="KSO_WM_DIAGRAM_VIRTUALLY_FRAME" val="{&quot;height&quot;:482.2,&quot;left&quot;:24,&quot;top&quot;:57.8,&quot;width&quot;:841.1250061035156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brightness&quot;:-0.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SHADOW_SCHEMECOLOR_INDEX" val="5"/>
  <p:tag name="KSO_WM_UNIT_USESOURCEFORMAT_APPLY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9_1*a*1"/>
  <p:tag name="KSO_WM_TEMPLATE_CATEGORY" val="diagram"/>
  <p:tag name="KSO_WM_TEMPLATE_INDEX" val="20230969"/>
  <p:tag name="KSO_WM_UNIT_LAYERLEVEL" val="1"/>
  <p:tag name="KSO_WM_TAG_VERSION" val="3.0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9_1*a*1"/>
  <p:tag name="KSO_WM_TEMPLATE_CATEGORY" val="diagram"/>
  <p:tag name="KSO_WM_TEMPLATE_INDEX" val="20230969"/>
  <p:tag name="KSO_WM_UNIT_LAYERLEVEL" val="1"/>
  <p:tag name="KSO_WM_TAG_VERSION" val="3.0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227683_6*m_h_z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diagram20227683_6*m_h_z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6_1"/>
  <p:tag name="KSO_WM_UNIT_ID" val="diagram20227683_6*m_h_z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227683_6*m_h_z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5_1"/>
  <p:tag name="KSO_WM_UNIT_ID" val="diagram20227683_6*m_h_z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27683_6*m_h_a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27683_6*m_h_a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27683_6*m_h_a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27683_6*m_h_a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27683_6*m_h_a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27683_6*m_h_a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9_1*a*1"/>
  <p:tag name="KSO_WM_TEMPLATE_CATEGORY" val="diagram"/>
  <p:tag name="KSO_WM_TEMPLATE_INDEX" val="20230969"/>
  <p:tag name="KSO_WM_UNIT_LAYERLEVEL" val="1"/>
  <p:tag name="KSO_WM_TAG_VERSION" val="3.0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9_1*a*1"/>
  <p:tag name="KSO_WM_TEMPLATE_CATEGORY" val="diagram"/>
  <p:tag name="KSO_WM_TEMPLATE_INDEX" val="20230969"/>
  <p:tag name="KSO_WM_UNIT_LAYERLEVEL" val="1"/>
  <p:tag name="KSO_WM_TAG_VERSION" val="3.0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9_1*a*1"/>
  <p:tag name="KSO_WM_TEMPLATE_CATEGORY" val="diagram"/>
  <p:tag name="KSO_WM_TEMPLATE_INDEX" val="20230969"/>
  <p:tag name="KSO_WM_UNIT_LAYERLEVEL" val="1"/>
  <p:tag name="KSO_WM_TAG_VERSION" val="3.0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72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&#10;文档标题"/>
  <p:tag name="KSO_WM_UNIT_ID" val="custom20235830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ISCONTENTSTITLE" val="0"/>
  <p:tag name="KSO_WM_UNIT_VALUE" val="14"/>
  <p:tag name="KSO_WM_UNIT_TEXT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VALUE" val="1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VALUE" val="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227683_6*m_h_z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diagram20227683_6*m_h_z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6_1"/>
  <p:tag name="KSO_WM_UNIT_ID" val="diagram20227683_6*m_h_z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227683_6*m_h_z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5_1"/>
  <p:tag name="KSO_WM_UNIT_ID" val="diagram20227683_6*m_h_z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27683_6*m_h_a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27683_6*m_h_a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27683_6*m_h_a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27683_6*m_h_a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27683_6*m_h_a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27683_6*m_h_a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27683_6*m_h_i*1_1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27683_6*m_h_i*1_2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27683_6*m_h_i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27683_6*m_h_i*1_3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27683_6*m_h_i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72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27683_6*m_h_i*1_5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27683_6*m_h_i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27683_6*m_h_i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27683_6*m_h_i*1_4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27683_6*m_h_i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&#10;文档标题"/>
  <p:tag name="KSO_WM_UNIT_ID" val="custom20235830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ISCONTENTSTITLE" val="0"/>
  <p:tag name="KSO_WM_UNIT_VALUE" val="14"/>
  <p:tag name="KSO_WM_UNIT_TEXT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e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27683_6*m_h_i*1_6_2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27683_6*m_h_i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227683_6*m_h_z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diagram20227683_6*m_h_z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6_1"/>
  <p:tag name="KSO_WM_UNIT_ID" val="diagram20227683_6*m_h_z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227683_6*m_h_z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5_1"/>
  <p:tag name="KSO_WM_UNIT_ID" val="diagram20227683_6*m_h_z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DIAGRAM_VIRTUALLY_FRAME" val="{&quot;height&quot;:466.88023074035516,&quot;left&quot;:304.2598846298224,&quot;top&quot;:24.909884629822386,&quot;width&quot;:610.290115370177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27683_6*m_h_a*1_1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VALUE" val="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27683_6*m_h_a*1_2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27683_6*m_h_a*1_3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27683_6*m_h_a*1_4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27683_6*m_h_a*1_5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27683_6*m_h_a*1_6_1"/>
  <p:tag name="KSO_WM_TEMPLATE_CATEGORY" val="diagram"/>
  <p:tag name="KSO_WM_TEMPLATE_INDEX" val="2022768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  <p:tag name="KSO_WM_DIAGRAM_VIRTUALLY_FRAME" val="{&quot;height&quot;:466.88023074035516,&quot;left&quot;:304.2598846298224,&quot;top&quot;:24.909884629822386,&quot;width&quot;:610.290115370177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diagram202309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678.8*248.1"/>
  <p:tag name="KSO_WM_SLIDE_POSITION" val="140.35*200.85"/>
  <p:tag name="KSO_WM_DIAGRAM_GROUP_CODE" val="m1-1"/>
  <p:tag name="KSO_WM_SLIDE_DIAGTYPE" val="m"/>
  <p:tag name="KSO_WM_TAG_VERSION" val="3.0"/>
  <p:tag name="KSO_WM_BEAUTIFY_FLAG" val="#wm#"/>
  <p:tag name="KSO_WM_TEMPLATE_CATEGORY" val="diagram"/>
  <p:tag name="KSO_WM_TEMPLATE_INDEX" val="20230938"/>
  <p:tag name="KSO_WM_SLIDE_LAYOUT" val="a_m"/>
  <p:tag name="KSO_WM_SLIDE_LAYOUT_CNT" val="1_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30938_2*a*1"/>
  <p:tag name="KSO_WM_TEMPLATE_CATEGORY" val="diagram"/>
  <p:tag name="KSO_WM_TEMPLATE_INDEX" val="2023093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solid&quot;:{&quot;brightness&quot;:0.800000011920929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938_2*m_h_i*1_3_2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8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gradient&quot;:[{&quot;brightness&quot;:0.09000000357627869,&quot;colorType&quot;:1,&quot;foreColorIndex&quot;:5,&quot;pos&quot;:0.5799999833106995,&quot;transparency&quot;:0},{&quot;brightness&quot;:0.6000000238418579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30938_2*m_h_a*1_3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solid&quot;:{&quot;brightness&quot;:0.800000011920929,&quot;colorType&quot;:1,&quot;foreColorIndex&quot;:8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938_2*m_h_i*1_2_2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FILL_TYPE" val="1"/>
  <p:tag name="KSO_WM_UNIT_FILL_FORE_SCHEMECOLOR_INDEX" val="8"/>
  <p:tag name="KSO_WM_UNIT_FILL_FORE_SCHEMECOLOR_INDEX_BRIGHTNESS" val="0.8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1580</Words>
  <Application>Microsoft Office PowerPoint</Application>
  <PresentationFormat>宽屏</PresentationFormat>
  <Paragraphs>197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凤箫声动鱼龙舞</vt:lpstr>
      <vt:lpstr>华文中宋</vt:lpstr>
      <vt:lpstr>思源黑体 CN Bold</vt:lpstr>
      <vt:lpstr>宋体</vt:lpstr>
      <vt:lpstr>微软雅黑</vt:lpstr>
      <vt:lpstr>Arial</vt:lpstr>
      <vt:lpstr>Calibri</vt:lpstr>
      <vt:lpstr>Calibri Light</vt:lpstr>
      <vt:lpstr>Wingdings</vt:lpstr>
      <vt:lpstr>WPS</vt:lpstr>
      <vt:lpstr>Office Theme</vt:lpstr>
      <vt:lpstr>马铃薯</vt:lpstr>
      <vt:lpstr>PowerPoint 演示文稿</vt:lpstr>
      <vt:lpstr>PowerPoint 演示文稿</vt:lpstr>
      <vt:lpstr>  马铃薯生长习性</vt:lpstr>
      <vt:lpstr>PowerPoint 演示文稿</vt:lpstr>
      <vt:lpstr>PowerPoint 演示文稿</vt:lpstr>
      <vt:lpstr>中国土豆分布特点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加工产业现状</vt:lpstr>
      <vt:lpstr>  加工产业现状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马铃薯生长习性</dc:title>
  <dc:creator>1</dc:creator>
  <cp:lastModifiedBy>zijing dong</cp:lastModifiedBy>
  <cp:revision>45</cp:revision>
  <dcterms:created xsi:type="dcterms:W3CDTF">2024-12-09T06:36:00Z</dcterms:created>
  <dcterms:modified xsi:type="dcterms:W3CDTF">2024-12-10T14:15:45Z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966FF9B69BB040C1872B460492761337_13</vt:lpwstr>
  </property>
  <property fmtid="{D5CDD505-2E9C-101B-9397-08002B2CF9AE}" pid="3" name="KSOProductBuildVer">
    <vt:lpwstr>2052-12.1.0.18372</vt:lpwstr>
  </property>
</Properties>
</file>